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Lexend Light"/>
      <p:regular r:id="rId23"/>
      <p:bold r:id="rId24"/>
    </p:embeddedFont>
    <p:embeddedFont>
      <p:font typeface="Merriweather Light"/>
      <p:regular r:id="rId25"/>
      <p:bold r:id="rId26"/>
      <p:italic r:id="rId27"/>
      <p:boldItalic r:id="rId28"/>
    </p:embeddedFont>
    <p:embeddedFont>
      <p:font typeface="Lexend"/>
      <p:regular r:id="rId29"/>
      <p:bold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exendLight-bold.fntdata"/><Relationship Id="rId23" Type="http://schemas.openxmlformats.org/officeDocument/2006/relationships/font" Target="fonts/LexendLigh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erriweatherLight-bold.fntdata"/><Relationship Id="rId25" Type="http://schemas.openxmlformats.org/officeDocument/2006/relationships/font" Target="fonts/MerriweatherLight-regular.fntdata"/><Relationship Id="rId28" Type="http://schemas.openxmlformats.org/officeDocument/2006/relationships/font" Target="fonts/MerriweatherLight-boldItalic.fntdata"/><Relationship Id="rId27" Type="http://schemas.openxmlformats.org/officeDocument/2006/relationships/font" Target="fonts/Merriweather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exen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regular.fntdata"/><Relationship Id="rId30" Type="http://schemas.openxmlformats.org/officeDocument/2006/relationships/font" Target="fonts/Lexend-bold.fntdata"/><Relationship Id="rId11" Type="http://schemas.openxmlformats.org/officeDocument/2006/relationships/slide" Target="slides/slide5.xml"/><Relationship Id="rId33" Type="http://schemas.openxmlformats.org/officeDocument/2006/relationships/font" Target="fonts/Merriweather-italic.fntdata"/><Relationship Id="rId10" Type="http://schemas.openxmlformats.org/officeDocument/2006/relationships/slide" Target="slides/slide4.xml"/><Relationship Id="rId32" Type="http://schemas.openxmlformats.org/officeDocument/2006/relationships/font" Target="fonts/Merriweather-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Merriweather-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ph.ca.gov/Programs/CID/DCDC/Pages/COVID-19/Vaccine-Booster-QA.aspx"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3f3d967a0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3f3d967a0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Our names</a:t>
            </a:r>
            <a:endParaRPr/>
          </a:p>
          <a:p>
            <a:pPr indent="-298450" lvl="0" marL="457200" rtl="0" algn="l">
              <a:spcBef>
                <a:spcPts val="0"/>
              </a:spcBef>
              <a:spcAft>
                <a:spcPts val="0"/>
              </a:spcAft>
              <a:buSzPts val="1100"/>
              <a:buChar char="-"/>
            </a:pPr>
            <a:r>
              <a:rPr lang="en"/>
              <a:t>Today, we are here to analyze Covid-19, and study its impact on global health by examining population trends.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3f3d967a0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3f3d967a0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3f3d967a0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3f3d967a0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COVID-19 deaths often increase from December to February due to several factors. Holiday gatherings during Thanksgiving, Christmas, and New Year's lead to an increase in the spread of the virus. Winter also weakens immune systems, and hospitals face higher patient loads, reducing resources. Delayed reporting during holidays may also contribute to a spike in reported deaths.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3e94cc53b7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3e94cc53b7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3ed37460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3ed37460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https://www.cdph.ca.gov/Programs/CID/DCDC/Pages/COVID-19/Vaccine-Booster-QA.aspx</a:t>
            </a:r>
            <a:endParaRPr/>
          </a:p>
          <a:p>
            <a:pPr indent="0" lvl="0" marL="0" rtl="0" algn="l">
              <a:spcBef>
                <a:spcPts val="0"/>
              </a:spcBef>
              <a:spcAft>
                <a:spcPts val="0"/>
              </a:spcAft>
              <a:buClr>
                <a:schemeClr val="dk1"/>
              </a:buClr>
              <a:buSzPts val="1100"/>
              <a:buFont typeface="Arial"/>
              <a:buNone/>
            </a:pPr>
            <a:r>
              <a:rPr lang="en" sz="1200">
                <a:solidFill>
                  <a:srgbClr val="134F5C"/>
                </a:solidFill>
                <a:latin typeface="Lexend Light"/>
                <a:ea typeface="Lexend Light"/>
                <a:cs typeface="Lexend Light"/>
                <a:sym typeface="Lexend Light"/>
              </a:rPr>
              <a:t>We see a increase in vaccinated individuals towards the end of 2021 because FDA authorized COVID booster shots for all individuals 18 years of age and older</a:t>
            </a:r>
            <a:endParaRPr sz="1200">
              <a:solidFill>
                <a:srgbClr val="134F5C"/>
              </a:solidFill>
              <a:latin typeface="Lexend Light"/>
              <a:ea typeface="Lexend Light"/>
              <a:cs typeface="Lexend Light"/>
              <a:sym typeface="Lexend 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3e94cc53b7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3e94cc53b7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chemeClr val="dk1"/>
                </a:solidFill>
                <a:highlight>
                  <a:srgbClr val="FFFFFF"/>
                </a:highlight>
              </a:rPr>
              <a:t>In California, </a:t>
            </a:r>
            <a:r>
              <a:rPr b="1" lang="en" sz="1350">
                <a:solidFill>
                  <a:srgbClr val="E62790"/>
                </a:solidFill>
                <a:highlight>
                  <a:srgbClr val="FFFFFF"/>
                </a:highlight>
              </a:rPr>
              <a:t>33,613,401</a:t>
            </a:r>
            <a:r>
              <a:rPr lang="en" sz="1350">
                <a:solidFill>
                  <a:schemeClr val="dk1"/>
                </a:solidFill>
                <a:highlight>
                  <a:srgbClr val="FFFFFF"/>
                </a:highlight>
              </a:rPr>
              <a:t> people or </a:t>
            </a:r>
            <a:r>
              <a:rPr b="1" lang="en" sz="1350">
                <a:solidFill>
                  <a:srgbClr val="E62790"/>
                </a:solidFill>
                <a:highlight>
                  <a:srgbClr val="FFFFFF"/>
                </a:highlight>
              </a:rPr>
              <a:t>85%</a:t>
            </a:r>
            <a:r>
              <a:rPr lang="en" sz="1350">
                <a:solidFill>
                  <a:schemeClr val="dk1"/>
                </a:solidFill>
                <a:highlight>
                  <a:srgbClr val="FFFFFF"/>
                </a:highlight>
              </a:rPr>
              <a:t> of the state has received at least one dose.</a:t>
            </a:r>
            <a:endParaRPr sz="135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350">
                <a:solidFill>
                  <a:schemeClr val="dk1"/>
                </a:solidFill>
                <a:highlight>
                  <a:srgbClr val="FFFFFF"/>
                </a:highlight>
              </a:rPr>
              <a:t>Overall, </a:t>
            </a:r>
            <a:r>
              <a:rPr b="1" lang="en" sz="1350">
                <a:solidFill>
                  <a:srgbClr val="00347B"/>
                </a:solidFill>
                <a:highlight>
                  <a:srgbClr val="FFFFFF"/>
                </a:highlight>
              </a:rPr>
              <a:t>29,588,939</a:t>
            </a:r>
            <a:r>
              <a:rPr lang="en" sz="1350">
                <a:solidFill>
                  <a:schemeClr val="dk1"/>
                </a:solidFill>
                <a:highlight>
                  <a:srgbClr val="FFFFFF"/>
                </a:highlight>
              </a:rPr>
              <a:t> people or </a:t>
            </a:r>
            <a:r>
              <a:rPr b="1" lang="en" sz="1350">
                <a:solidFill>
                  <a:srgbClr val="00347B"/>
                </a:solidFill>
                <a:highlight>
                  <a:srgbClr val="FFFFFF"/>
                </a:highlight>
              </a:rPr>
              <a:t>75%</a:t>
            </a:r>
            <a:r>
              <a:rPr lang="en" sz="1350">
                <a:solidFill>
                  <a:schemeClr val="dk1"/>
                </a:solidFill>
                <a:highlight>
                  <a:srgbClr val="FFFFFF"/>
                </a:highlight>
              </a:rPr>
              <a:t> of California's population are considered fully vaccinated.</a:t>
            </a:r>
            <a:endParaRPr sz="135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350">
                <a:solidFill>
                  <a:schemeClr val="dk1"/>
                </a:solidFill>
                <a:highlight>
                  <a:srgbClr val="FFFFFF"/>
                </a:highlight>
              </a:rPr>
              <a:t>Additionally, people or </a:t>
            </a:r>
            <a:r>
              <a:rPr b="1" lang="en" sz="1350">
                <a:solidFill>
                  <a:srgbClr val="8D63E2"/>
                </a:solidFill>
                <a:highlight>
                  <a:srgbClr val="FFFFFF"/>
                </a:highlight>
              </a:rPr>
              <a:t>&lt;1%</a:t>
            </a:r>
            <a:r>
              <a:rPr lang="en" sz="1350">
                <a:solidFill>
                  <a:schemeClr val="dk1"/>
                </a:solidFill>
                <a:highlight>
                  <a:srgbClr val="FFFFFF"/>
                </a:highlight>
              </a:rPr>
              <a:t> of California's population have recieved a booster dose</a:t>
            </a:r>
            <a:endParaRPr sz="1350">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3fd861bbc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3fd861bbc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3c2db099d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3c2db099d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3f47c2ef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3f47c2ef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main discussion today is to go over epidemiological perspectives of the pandemic including cases, deaths, associated risk factors, and vaccination status.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f47c2ef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f47c2ef3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gathered three datasets from the CDC and Department of Health and Human Services. And we filtered out 5 states as our main focus points. Some of the problems we encountered were unorganized state names that needed to be combined into a single variable. We also needed to clean dates to use it on a time-based plot.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3e94cc53b7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3e94cc53b7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a visual of the number of total cases of Covid-19 in all U.S. territories. The first case was reported on January 20, 2020, and since then to 2023, the pandemic has totaled over 100 million cases.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3c2db099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3c2db099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in this graph, I modeled incidence of covid-19 cases by month. California had the highest peaks, mainly due to its population size. The winter months had a drastic increase of cases while the summer months had smaller milder peaks. An interesting thing to note, is that New York began to record cases in March 2020, but also happened to peak in cases simultaneously. On the other hand, Pennsylvania had a slow start and peaked later in Nov 2020.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3e94cc53b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3e94cc53b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3e94cc53b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3e94cc53b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&lt;a href="https://www.flaticon.com/free-icons/lungs" title="lungs icons"&gt;Lungs icons created by Mayor Icons - Flaticon&lt;/a&gt;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 href="https://www.flaticon.com/free-icons/healthcare-and-medical" title="healthcare and medical icons"&gt;Healthcare and medical icons created by freeer - Flaticon&lt;/a&gt;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3e94cc53b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3e94cc53b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3e94cc53b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3e94cc53b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exend Light"/>
              <a:ea typeface="Lexend Light"/>
              <a:cs typeface="Lexend Light"/>
              <a:sym typeface="Lexend Light"/>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176" name="Shape 176"/>
        <p:cNvGrpSpPr/>
        <p:nvPr/>
      </p:nvGrpSpPr>
      <p:grpSpPr>
        <a:xfrm>
          <a:off x="0" y="0"/>
          <a:ext cx="0" cy="0"/>
          <a:chOff x="0" y="0"/>
          <a:chExt cx="0" cy="0"/>
        </a:xfrm>
      </p:grpSpPr>
      <p:sp>
        <p:nvSpPr>
          <p:cNvPr id="177" name="Google Shape;177;p35"/>
          <p:cNvSpPr/>
          <p:nvPr>
            <p:ph idx="2" type="pic"/>
          </p:nvPr>
        </p:nvSpPr>
        <p:spPr>
          <a:xfrm>
            <a:off x="0" y="1693150"/>
            <a:ext cx="4494900" cy="2755800"/>
          </a:xfrm>
          <a:prstGeom prst="rect">
            <a:avLst/>
          </a:prstGeom>
          <a:noFill/>
          <a:ln>
            <a:noFill/>
          </a:ln>
        </p:spPr>
      </p:sp>
      <p:sp>
        <p:nvSpPr>
          <p:cNvPr id="178" name="Google Shape;178;p35"/>
          <p:cNvSpPr txBox="1"/>
          <p:nvPr/>
        </p:nvSpPr>
        <p:spPr>
          <a:xfrm>
            <a:off x="0" y="-125188"/>
            <a:ext cx="9144000" cy="15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11800">
              <a:latin typeface="Merriweather Light"/>
              <a:ea typeface="Merriweather Light"/>
              <a:cs typeface="Merriweather Light"/>
              <a:sym typeface="Merriweather Light"/>
            </a:endParaRPr>
          </a:p>
        </p:txBody>
      </p:sp>
      <p:sp>
        <p:nvSpPr>
          <p:cNvPr id="179" name="Google Shape;179;p35"/>
          <p:cNvSpPr txBox="1"/>
          <p:nvPr>
            <p:ph idx="1" type="subTitle"/>
          </p:nvPr>
        </p:nvSpPr>
        <p:spPr>
          <a:xfrm>
            <a:off x="4658775" y="4015525"/>
            <a:ext cx="4256400" cy="8994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000"/>
              <a:buFont typeface="Merriweather Light"/>
              <a:buNone/>
              <a:defRPr sz="3000">
                <a:latin typeface="Merriweather Light"/>
                <a:ea typeface="Merriweather Light"/>
                <a:cs typeface="Merriweather Light"/>
                <a:sym typeface="Merriweath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35"/>
          <p:cNvSpPr txBox="1"/>
          <p:nvPr>
            <p:ph idx="3" type="body"/>
          </p:nvPr>
        </p:nvSpPr>
        <p:spPr>
          <a:xfrm>
            <a:off x="4658775" y="2585350"/>
            <a:ext cx="4278600" cy="80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Char char="●"/>
              <a:defRPr>
                <a:solidFill>
                  <a:schemeClr val="dk2"/>
                </a:solidFill>
              </a:defRPr>
            </a:lvl1pPr>
            <a:lvl2pPr indent="-285750" lvl="1" marL="914400">
              <a:spcBef>
                <a:spcPts val="0"/>
              </a:spcBef>
              <a:spcAft>
                <a:spcPts val="0"/>
              </a:spcAft>
              <a:buClr>
                <a:schemeClr val="dk2"/>
              </a:buClr>
              <a:buSzPts val="900"/>
              <a:buChar char="○"/>
              <a:defRPr>
                <a:solidFill>
                  <a:schemeClr val="dk2"/>
                </a:solidFill>
              </a:defRPr>
            </a:lvl2pPr>
            <a:lvl3pPr indent="-285750" lvl="2" marL="1371600">
              <a:spcBef>
                <a:spcPts val="0"/>
              </a:spcBef>
              <a:spcAft>
                <a:spcPts val="0"/>
              </a:spcAft>
              <a:buClr>
                <a:schemeClr val="dk2"/>
              </a:buClr>
              <a:buSzPts val="900"/>
              <a:buChar char="■"/>
              <a:defRPr>
                <a:solidFill>
                  <a:schemeClr val="dk2"/>
                </a:solidFill>
              </a:defRPr>
            </a:lvl3pPr>
            <a:lvl4pPr indent="-285750" lvl="3" marL="1828800">
              <a:spcBef>
                <a:spcPts val="0"/>
              </a:spcBef>
              <a:spcAft>
                <a:spcPts val="0"/>
              </a:spcAft>
              <a:buClr>
                <a:schemeClr val="dk2"/>
              </a:buClr>
              <a:buSzPts val="900"/>
              <a:buChar char="●"/>
              <a:defRPr>
                <a:solidFill>
                  <a:schemeClr val="dk2"/>
                </a:solidFill>
              </a:defRPr>
            </a:lvl4pPr>
            <a:lvl5pPr indent="-285750" lvl="4" marL="2286000">
              <a:spcBef>
                <a:spcPts val="0"/>
              </a:spcBef>
              <a:spcAft>
                <a:spcPts val="0"/>
              </a:spcAft>
              <a:buClr>
                <a:schemeClr val="dk2"/>
              </a:buClr>
              <a:buSzPts val="900"/>
              <a:buChar char="○"/>
              <a:defRPr>
                <a:solidFill>
                  <a:schemeClr val="dk2"/>
                </a:solidFill>
              </a:defRPr>
            </a:lvl5pPr>
            <a:lvl6pPr indent="-285750" lvl="5" marL="2743200">
              <a:spcBef>
                <a:spcPts val="0"/>
              </a:spcBef>
              <a:spcAft>
                <a:spcPts val="0"/>
              </a:spcAft>
              <a:buClr>
                <a:schemeClr val="dk2"/>
              </a:buClr>
              <a:buSzPts val="900"/>
              <a:buChar char="■"/>
              <a:defRPr>
                <a:solidFill>
                  <a:schemeClr val="dk2"/>
                </a:solidFill>
              </a:defRPr>
            </a:lvl6pPr>
            <a:lvl7pPr indent="-285750" lvl="6" marL="3200400">
              <a:spcBef>
                <a:spcPts val="0"/>
              </a:spcBef>
              <a:spcAft>
                <a:spcPts val="0"/>
              </a:spcAft>
              <a:buClr>
                <a:schemeClr val="dk2"/>
              </a:buClr>
              <a:buSzPts val="900"/>
              <a:buChar char="●"/>
              <a:defRPr>
                <a:solidFill>
                  <a:schemeClr val="dk2"/>
                </a:solidFill>
              </a:defRPr>
            </a:lvl7pPr>
            <a:lvl8pPr indent="-285750" lvl="7" marL="3657600">
              <a:spcBef>
                <a:spcPts val="0"/>
              </a:spcBef>
              <a:spcAft>
                <a:spcPts val="0"/>
              </a:spcAft>
              <a:buClr>
                <a:schemeClr val="dk2"/>
              </a:buClr>
              <a:buSzPts val="900"/>
              <a:buChar char="○"/>
              <a:defRPr>
                <a:solidFill>
                  <a:schemeClr val="dk2"/>
                </a:solidFill>
              </a:defRPr>
            </a:lvl8pPr>
            <a:lvl9pPr indent="-285750" lvl="8" marL="4114800">
              <a:spcBef>
                <a:spcPts val="0"/>
              </a:spcBef>
              <a:spcAft>
                <a:spcPts val="0"/>
              </a:spcAft>
              <a:buClr>
                <a:schemeClr val="dk2"/>
              </a:buClr>
              <a:buSzPts val="900"/>
              <a:buChar char="■"/>
              <a:defRPr>
                <a:solidFill>
                  <a:schemeClr val="dk2"/>
                </a:solidFill>
              </a:defRPr>
            </a:lvl9pPr>
          </a:lstStyle>
          <a:p/>
        </p:txBody>
      </p:sp>
      <p:sp>
        <p:nvSpPr>
          <p:cNvPr id="181" name="Google Shape;181;p35"/>
          <p:cNvSpPr txBox="1"/>
          <p:nvPr>
            <p:ph type="title"/>
          </p:nvPr>
        </p:nvSpPr>
        <p:spPr>
          <a:xfrm>
            <a:off x="0" y="-204100"/>
            <a:ext cx="9144000" cy="1687500"/>
          </a:xfrm>
          <a:prstGeom prst="rect">
            <a:avLst/>
          </a:prstGeom>
        </p:spPr>
        <p:txBody>
          <a:bodyPr anchorCtr="0" anchor="t" bIns="91425" lIns="91425" spcFirstLastPara="1" rIns="91425" wrap="square" tIns="91425">
            <a:noAutofit/>
          </a:bodyPr>
          <a:lstStyle>
            <a:lvl1pPr lvl="0">
              <a:spcBef>
                <a:spcPts val="0"/>
              </a:spcBef>
              <a:spcAft>
                <a:spcPts val="0"/>
              </a:spcAft>
              <a:buSzPts val="11800"/>
              <a:buFont typeface="Merriweather Light"/>
              <a:buNone/>
              <a:defRPr sz="11800"/>
            </a:lvl1pPr>
            <a:lvl2pPr lvl="1">
              <a:spcBef>
                <a:spcPts val="0"/>
              </a:spcBef>
              <a:spcAft>
                <a:spcPts val="0"/>
              </a:spcAft>
              <a:buSzPts val="11800"/>
              <a:buFont typeface="Merriweather Light"/>
              <a:buNone/>
              <a:defRPr sz="11800"/>
            </a:lvl2pPr>
            <a:lvl3pPr lvl="2">
              <a:spcBef>
                <a:spcPts val="0"/>
              </a:spcBef>
              <a:spcAft>
                <a:spcPts val="0"/>
              </a:spcAft>
              <a:buSzPts val="11800"/>
              <a:buFont typeface="Merriweather Light"/>
              <a:buNone/>
              <a:defRPr sz="11800"/>
            </a:lvl3pPr>
            <a:lvl4pPr lvl="3">
              <a:spcBef>
                <a:spcPts val="0"/>
              </a:spcBef>
              <a:spcAft>
                <a:spcPts val="0"/>
              </a:spcAft>
              <a:buSzPts val="11800"/>
              <a:buFont typeface="Merriweather Light"/>
              <a:buNone/>
              <a:defRPr sz="11800"/>
            </a:lvl4pPr>
            <a:lvl5pPr lvl="4">
              <a:spcBef>
                <a:spcPts val="0"/>
              </a:spcBef>
              <a:spcAft>
                <a:spcPts val="0"/>
              </a:spcAft>
              <a:buSzPts val="11800"/>
              <a:buFont typeface="Merriweather Light"/>
              <a:buNone/>
              <a:defRPr sz="11800"/>
            </a:lvl5pPr>
            <a:lvl6pPr lvl="5">
              <a:spcBef>
                <a:spcPts val="0"/>
              </a:spcBef>
              <a:spcAft>
                <a:spcPts val="0"/>
              </a:spcAft>
              <a:buSzPts val="11800"/>
              <a:buFont typeface="Merriweather Light"/>
              <a:buNone/>
              <a:defRPr sz="11800"/>
            </a:lvl6pPr>
            <a:lvl7pPr lvl="6">
              <a:spcBef>
                <a:spcPts val="0"/>
              </a:spcBef>
              <a:spcAft>
                <a:spcPts val="0"/>
              </a:spcAft>
              <a:buSzPts val="11800"/>
              <a:buFont typeface="Merriweather Light"/>
              <a:buNone/>
              <a:defRPr sz="11800"/>
            </a:lvl7pPr>
            <a:lvl8pPr lvl="7">
              <a:spcBef>
                <a:spcPts val="0"/>
              </a:spcBef>
              <a:spcAft>
                <a:spcPts val="0"/>
              </a:spcAft>
              <a:buSzPts val="11800"/>
              <a:buFont typeface="Merriweather Light"/>
              <a:buNone/>
              <a:defRPr sz="11800"/>
            </a:lvl8pPr>
            <a:lvl9pPr lvl="8">
              <a:spcBef>
                <a:spcPts val="0"/>
              </a:spcBef>
              <a:spcAft>
                <a:spcPts val="0"/>
              </a:spcAft>
              <a:buSzPts val="11800"/>
              <a:buFont typeface="Merriweather Light"/>
              <a:buNone/>
              <a:defRPr sz="11800"/>
            </a:lvl9pPr>
          </a:lstStyle>
          <a:p/>
        </p:txBody>
      </p:sp>
      <p:sp>
        <p:nvSpPr>
          <p:cNvPr id="182" name="Google Shape;182;p35"/>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183" name="Shape 183"/>
        <p:cNvGrpSpPr/>
        <p:nvPr/>
      </p:nvGrpSpPr>
      <p:grpSpPr>
        <a:xfrm>
          <a:off x="0" y="0"/>
          <a:ext cx="0" cy="0"/>
          <a:chOff x="0" y="0"/>
          <a:chExt cx="0" cy="0"/>
        </a:xfrm>
      </p:grpSpPr>
      <p:sp>
        <p:nvSpPr>
          <p:cNvPr id="184" name="Google Shape;184;p36"/>
          <p:cNvSpPr/>
          <p:nvPr>
            <p:ph idx="2" type="pic"/>
          </p:nvPr>
        </p:nvSpPr>
        <p:spPr>
          <a:xfrm>
            <a:off x="0" y="0"/>
            <a:ext cx="8583300" cy="3954600"/>
          </a:xfrm>
          <a:prstGeom prst="rect">
            <a:avLst/>
          </a:prstGeom>
          <a:noFill/>
          <a:ln>
            <a:noFill/>
          </a:ln>
        </p:spPr>
      </p:sp>
      <p:sp>
        <p:nvSpPr>
          <p:cNvPr id="185" name="Google Shape;185;p36"/>
          <p:cNvSpPr txBox="1"/>
          <p:nvPr>
            <p:ph type="title"/>
          </p:nvPr>
        </p:nvSpPr>
        <p:spPr>
          <a:xfrm>
            <a:off x="228600" y="4076300"/>
            <a:ext cx="8354700" cy="1067400"/>
          </a:xfrm>
          <a:prstGeom prst="rect">
            <a:avLst/>
          </a:prstGeom>
        </p:spPr>
        <p:txBody>
          <a:bodyPr anchorCtr="0" anchor="t" bIns="91425" lIns="91425" spcFirstLastPara="1" rIns="91425" wrap="square" tIns="91425">
            <a:normAutofit/>
          </a:bodyPr>
          <a:lstStyle>
            <a:lvl1pPr lvl="0">
              <a:spcBef>
                <a:spcPts val="0"/>
              </a:spcBef>
              <a:spcAft>
                <a:spcPts val="0"/>
              </a:spcAft>
              <a:buSzPts val="7200"/>
              <a:buFont typeface="Merriweather Light"/>
              <a:buNone/>
              <a:defRPr sz="7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86" name="Google Shape;186;p3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87" name="Google Shape;187;p36"/>
          <p:cNvSpPr txBox="1"/>
          <p:nvPr>
            <p:ph idx="3"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88" name="Google Shape;188;p36"/>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89" name="Google Shape;189;p36"/>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190" name="Shape 190"/>
        <p:cNvGrpSpPr/>
        <p:nvPr/>
      </p:nvGrpSpPr>
      <p:grpSpPr>
        <a:xfrm>
          <a:off x="0" y="0"/>
          <a:ext cx="0" cy="0"/>
          <a:chOff x="0" y="0"/>
          <a:chExt cx="0" cy="0"/>
        </a:xfrm>
      </p:grpSpPr>
      <p:cxnSp>
        <p:nvCxnSpPr>
          <p:cNvPr id="191" name="Google Shape;191;p3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92" name="Google Shape;192;p37"/>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93" name="Google Shape;193;p37"/>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94" name="Google Shape;194;p37"/>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95" name="Google Shape;195;p37"/>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96" name="Google Shape;196;p37"/>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97" name="Google Shape;197;p37"/>
          <p:cNvCxnSpPr/>
          <p:nvPr/>
        </p:nvCxnSpPr>
        <p:spPr>
          <a:xfrm>
            <a:off x="0" y="22128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98" name="Google Shape;198;p37"/>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99" name="Google Shape;199;p37"/>
          <p:cNvSpPr txBox="1"/>
          <p:nvPr>
            <p:ph idx="1" type="subTitle"/>
          </p:nvPr>
        </p:nvSpPr>
        <p:spPr>
          <a:xfrm>
            <a:off x="228600" y="2353775"/>
            <a:ext cx="22035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37"/>
          <p:cNvSpPr txBox="1"/>
          <p:nvPr>
            <p:ph idx="6" type="subTitle"/>
          </p:nvPr>
        </p:nvSpPr>
        <p:spPr>
          <a:xfrm>
            <a:off x="3558200" y="2353775"/>
            <a:ext cx="20379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37"/>
          <p:cNvSpPr txBox="1"/>
          <p:nvPr>
            <p:ph idx="7" type="body"/>
          </p:nvPr>
        </p:nvSpPr>
        <p:spPr>
          <a:xfrm>
            <a:off x="2299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02" name="Google Shape;202;p37"/>
          <p:cNvSpPr txBox="1"/>
          <p:nvPr>
            <p:ph idx="8" type="body"/>
          </p:nvPr>
        </p:nvSpPr>
        <p:spPr>
          <a:xfrm>
            <a:off x="35582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203" name="Shape 203"/>
        <p:cNvGrpSpPr/>
        <p:nvPr/>
      </p:nvGrpSpPr>
      <p:grpSpPr>
        <a:xfrm>
          <a:off x="0" y="0"/>
          <a:ext cx="0" cy="0"/>
          <a:chOff x="0" y="0"/>
          <a:chExt cx="0" cy="0"/>
        </a:xfrm>
      </p:grpSpPr>
      <p:cxnSp>
        <p:nvCxnSpPr>
          <p:cNvPr id="204" name="Google Shape;204;p3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05" name="Google Shape;205;p38"/>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06" name="Google Shape;206;p38"/>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07" name="Google Shape;207;p38"/>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208" name="Shape 208"/>
        <p:cNvGrpSpPr/>
        <p:nvPr/>
      </p:nvGrpSpPr>
      <p:grpSpPr>
        <a:xfrm>
          <a:off x="0" y="0"/>
          <a:ext cx="0" cy="0"/>
          <a:chOff x="0" y="0"/>
          <a:chExt cx="0" cy="0"/>
        </a:xfrm>
      </p:grpSpPr>
      <p:sp>
        <p:nvSpPr>
          <p:cNvPr id="209" name="Google Shape;209;p39"/>
          <p:cNvSpPr/>
          <p:nvPr>
            <p:ph idx="2" type="pic"/>
          </p:nvPr>
        </p:nvSpPr>
        <p:spPr>
          <a:xfrm>
            <a:off x="3558200" y="213800"/>
            <a:ext cx="5025000" cy="2358000"/>
          </a:xfrm>
          <a:prstGeom prst="rect">
            <a:avLst/>
          </a:prstGeom>
          <a:noFill/>
          <a:ln>
            <a:noFill/>
          </a:ln>
        </p:spPr>
      </p:sp>
      <p:sp>
        <p:nvSpPr>
          <p:cNvPr id="210" name="Google Shape;210;p39"/>
          <p:cNvSpPr/>
          <p:nvPr>
            <p:ph idx="3" type="pic"/>
          </p:nvPr>
        </p:nvSpPr>
        <p:spPr>
          <a:xfrm>
            <a:off x="3557075" y="2571750"/>
            <a:ext cx="5025000" cy="2343300"/>
          </a:xfrm>
          <a:prstGeom prst="rect">
            <a:avLst/>
          </a:prstGeom>
          <a:noFill/>
          <a:ln>
            <a:noFill/>
          </a:ln>
        </p:spPr>
      </p:sp>
      <p:cxnSp>
        <p:nvCxnSpPr>
          <p:cNvPr id="211" name="Google Shape;211;p3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12" name="Google Shape;212;p39"/>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13" name="Google Shape;213;p39"/>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14" name="Google Shape;214;p39"/>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15" name="Google Shape;215;p39"/>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16" name="Google Shape;216;p39"/>
          <p:cNvSpPr txBox="1"/>
          <p:nvPr>
            <p:ph idx="7" type="title"/>
          </p:nvPr>
        </p:nvSpPr>
        <p:spPr>
          <a:xfrm>
            <a:off x="231325" y="1403700"/>
            <a:ext cx="3147300" cy="116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7" name="Google Shape;217;p39"/>
          <p:cNvSpPr txBox="1"/>
          <p:nvPr>
            <p:ph idx="1" type="body"/>
          </p:nvPr>
        </p:nvSpPr>
        <p:spPr>
          <a:xfrm>
            <a:off x="229125" y="2572475"/>
            <a:ext cx="3149400" cy="1754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218" name="Shape 218"/>
        <p:cNvGrpSpPr/>
        <p:nvPr/>
      </p:nvGrpSpPr>
      <p:grpSpPr>
        <a:xfrm>
          <a:off x="0" y="0"/>
          <a:ext cx="0" cy="0"/>
          <a:chOff x="0" y="0"/>
          <a:chExt cx="0" cy="0"/>
        </a:xfrm>
      </p:grpSpPr>
      <p:sp>
        <p:nvSpPr>
          <p:cNvPr id="219" name="Google Shape;219;p40"/>
          <p:cNvSpPr/>
          <p:nvPr>
            <p:ph idx="2" type="pic"/>
          </p:nvPr>
        </p:nvSpPr>
        <p:spPr>
          <a:xfrm>
            <a:off x="233775" y="820275"/>
            <a:ext cx="2043000" cy="3507000"/>
          </a:xfrm>
          <a:prstGeom prst="rect">
            <a:avLst/>
          </a:prstGeom>
          <a:noFill/>
          <a:ln>
            <a:noFill/>
          </a:ln>
        </p:spPr>
      </p:sp>
      <p:sp>
        <p:nvSpPr>
          <p:cNvPr id="220" name="Google Shape;220;p40"/>
          <p:cNvSpPr/>
          <p:nvPr>
            <p:ph idx="3" type="pic"/>
          </p:nvPr>
        </p:nvSpPr>
        <p:spPr>
          <a:xfrm>
            <a:off x="2441450" y="1404850"/>
            <a:ext cx="3154200" cy="3507000"/>
          </a:xfrm>
          <a:prstGeom prst="rect">
            <a:avLst/>
          </a:prstGeom>
          <a:noFill/>
          <a:ln>
            <a:noFill/>
          </a:ln>
        </p:spPr>
      </p:sp>
      <p:sp>
        <p:nvSpPr>
          <p:cNvPr id="221" name="Google Shape;221;p40"/>
          <p:cNvSpPr/>
          <p:nvPr>
            <p:ph idx="4" type="pic"/>
          </p:nvPr>
        </p:nvSpPr>
        <p:spPr>
          <a:xfrm>
            <a:off x="5760650" y="818250"/>
            <a:ext cx="2052600" cy="3612900"/>
          </a:xfrm>
          <a:prstGeom prst="rect">
            <a:avLst/>
          </a:prstGeom>
          <a:noFill/>
          <a:ln>
            <a:noFill/>
          </a:ln>
        </p:spPr>
      </p:sp>
      <p:cxnSp>
        <p:nvCxnSpPr>
          <p:cNvPr id="222" name="Google Shape;222;p4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23" name="Google Shape;223;p40"/>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24" name="Google Shape;224;p40"/>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25" name="Google Shape;225;p40"/>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26" name="Google Shape;226;p40"/>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27" name="Google Shape;227;p40"/>
          <p:cNvSpPr txBox="1"/>
          <p:nvPr>
            <p:ph idx="1" type="body"/>
          </p:nvPr>
        </p:nvSpPr>
        <p:spPr>
          <a:xfrm>
            <a:off x="2447900" y="818250"/>
            <a:ext cx="3147600" cy="58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228" name="Google Shape;228;p40"/>
          <p:cNvSpPr txBox="1"/>
          <p:nvPr>
            <p:ph idx="8" type="body"/>
          </p:nvPr>
        </p:nvSpPr>
        <p:spPr>
          <a:xfrm>
            <a:off x="228600" y="4329625"/>
            <a:ext cx="2052600" cy="5835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229" name="Google Shape;229;p40"/>
          <p:cNvSpPr txBox="1"/>
          <p:nvPr>
            <p:ph idx="9" type="body"/>
          </p:nvPr>
        </p:nvSpPr>
        <p:spPr>
          <a:xfrm>
            <a:off x="5755900" y="4431150"/>
            <a:ext cx="2057700" cy="4806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230" name="Shape 230"/>
        <p:cNvGrpSpPr/>
        <p:nvPr/>
      </p:nvGrpSpPr>
      <p:grpSpPr>
        <a:xfrm>
          <a:off x="0" y="0"/>
          <a:ext cx="0" cy="0"/>
          <a:chOff x="0" y="0"/>
          <a:chExt cx="0" cy="0"/>
        </a:xfrm>
      </p:grpSpPr>
      <p:sp>
        <p:nvSpPr>
          <p:cNvPr id="231" name="Google Shape;231;p41"/>
          <p:cNvSpPr txBox="1"/>
          <p:nvPr>
            <p:ph type="title"/>
          </p:nvPr>
        </p:nvSpPr>
        <p:spPr>
          <a:xfrm>
            <a:off x="221950" y="804550"/>
            <a:ext cx="3156600" cy="322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232" name="Google Shape;232;p4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3" name="Google Shape;233;p41"/>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4" name="Google Shape;234;p41"/>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5" name="Google Shape;235;p41"/>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36" name="Google Shape;236;p41"/>
          <p:cNvSpPr txBox="1"/>
          <p:nvPr>
            <p:ph idx="5"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37" name="Google Shape;237;p41"/>
          <p:cNvSpPr/>
          <p:nvPr>
            <p:ph idx="6" type="pic"/>
          </p:nvPr>
        </p:nvSpPr>
        <p:spPr>
          <a:xfrm>
            <a:off x="3556900" y="818400"/>
            <a:ext cx="2039100" cy="4098600"/>
          </a:xfrm>
          <a:prstGeom prst="rect">
            <a:avLst/>
          </a:prstGeom>
          <a:noFill/>
          <a:ln>
            <a:noFill/>
          </a:ln>
        </p:spPr>
      </p:sp>
      <p:sp>
        <p:nvSpPr>
          <p:cNvPr id="238" name="Google Shape;238;p41"/>
          <p:cNvSpPr/>
          <p:nvPr>
            <p:ph idx="7" type="pic"/>
          </p:nvPr>
        </p:nvSpPr>
        <p:spPr>
          <a:xfrm>
            <a:off x="5758550" y="818400"/>
            <a:ext cx="2052900" cy="4098600"/>
          </a:xfrm>
          <a:prstGeom prst="rect">
            <a:avLst/>
          </a:prstGeom>
          <a:noFill/>
          <a:ln>
            <a:noFill/>
          </a:ln>
        </p:spPr>
      </p:sp>
      <p:sp>
        <p:nvSpPr>
          <p:cNvPr id="239" name="Google Shape;239;p41"/>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40" name="Google Shape;240;p41"/>
          <p:cNvSpPr txBox="1"/>
          <p:nvPr>
            <p:ph idx="8" type="subTitle"/>
          </p:nvPr>
        </p:nvSpPr>
        <p:spPr>
          <a:xfrm>
            <a:off x="3556900" y="213800"/>
            <a:ext cx="22035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41" name="Google Shape;241;p41"/>
          <p:cNvSpPr txBox="1"/>
          <p:nvPr>
            <p:ph idx="9" type="subTitle"/>
          </p:nvPr>
        </p:nvSpPr>
        <p:spPr>
          <a:xfrm>
            <a:off x="5766050" y="213800"/>
            <a:ext cx="2037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242" name="Shape 242"/>
        <p:cNvGrpSpPr/>
        <p:nvPr/>
      </p:nvGrpSpPr>
      <p:grpSpPr>
        <a:xfrm>
          <a:off x="0" y="0"/>
          <a:ext cx="0" cy="0"/>
          <a:chOff x="0" y="0"/>
          <a:chExt cx="0" cy="0"/>
        </a:xfrm>
      </p:grpSpPr>
      <p:sp>
        <p:nvSpPr>
          <p:cNvPr id="243" name="Google Shape;243;p42"/>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44" name="Google Shape;244;p42"/>
          <p:cNvSpPr txBox="1"/>
          <p:nvPr>
            <p:ph idx="2" type="title"/>
          </p:nvPr>
        </p:nvSpPr>
        <p:spPr>
          <a:xfrm>
            <a:off x="228600" y="1984250"/>
            <a:ext cx="42657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30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30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30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30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30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30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3000"/>
              <a:buFont typeface="Merriweather"/>
              <a:buNone/>
              <a:defRPr>
                <a:latin typeface="Merriweather"/>
                <a:ea typeface="Merriweather"/>
                <a:cs typeface="Merriweather"/>
                <a:sym typeface="Merriweather"/>
              </a:defRPr>
            </a:lvl9pPr>
          </a:lstStyle>
          <a:p/>
        </p:txBody>
      </p:sp>
      <p:sp>
        <p:nvSpPr>
          <p:cNvPr id="245" name="Google Shape;245;p42"/>
          <p:cNvSpPr txBox="1"/>
          <p:nvPr>
            <p:ph idx="3"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46" name="Google Shape;246;p42"/>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47" name="Google Shape;247;p42"/>
          <p:cNvSpPr txBox="1"/>
          <p:nvPr>
            <p:ph idx="4" type="body"/>
          </p:nvPr>
        </p:nvSpPr>
        <p:spPr>
          <a:xfrm>
            <a:off x="4658875" y="1984250"/>
            <a:ext cx="4265700" cy="737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248" name="Shape 248"/>
        <p:cNvGrpSpPr/>
        <p:nvPr/>
      </p:nvGrpSpPr>
      <p:grpSpPr>
        <a:xfrm>
          <a:off x="0" y="0"/>
          <a:ext cx="0" cy="0"/>
          <a:chOff x="0" y="0"/>
          <a:chExt cx="0" cy="0"/>
        </a:xfrm>
      </p:grpSpPr>
      <p:cxnSp>
        <p:nvCxnSpPr>
          <p:cNvPr id="249" name="Google Shape;249;p43"/>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0" name="Google Shape;250;p43"/>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1" name="Google Shape;251;p43"/>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2" name="Google Shape;252;p43"/>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53" name="Google Shape;253;p43"/>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254" name="Google Shape;254;p4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55" name="Google Shape;255;p43"/>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56" name="Google Shape;256;p43"/>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57" name="Google Shape;257;p43"/>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58" name="Google Shape;258;p43"/>
          <p:cNvSpPr txBox="1"/>
          <p:nvPr>
            <p:ph idx="5" type="title"/>
          </p:nvPr>
        </p:nvSpPr>
        <p:spPr>
          <a:xfrm>
            <a:off x="13259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59" name="Google Shape;259;p43"/>
          <p:cNvSpPr txBox="1"/>
          <p:nvPr>
            <p:ph idx="6" type="title"/>
          </p:nvPr>
        </p:nvSpPr>
        <p:spPr>
          <a:xfrm>
            <a:off x="13258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0" name="Google Shape;260;p43"/>
          <p:cNvSpPr txBox="1"/>
          <p:nvPr>
            <p:ph idx="7" type="title"/>
          </p:nvPr>
        </p:nvSpPr>
        <p:spPr>
          <a:xfrm>
            <a:off x="13258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1" name="Google Shape;261;p43"/>
          <p:cNvSpPr txBox="1"/>
          <p:nvPr>
            <p:ph idx="8" type="title"/>
          </p:nvPr>
        </p:nvSpPr>
        <p:spPr>
          <a:xfrm>
            <a:off x="13258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2" name="Google Shape;262;p43"/>
          <p:cNvSpPr txBox="1"/>
          <p:nvPr>
            <p:ph idx="1" type="subTitle"/>
          </p:nvPr>
        </p:nvSpPr>
        <p:spPr>
          <a:xfrm>
            <a:off x="2286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3" name="Google Shape;263;p43"/>
          <p:cNvSpPr txBox="1"/>
          <p:nvPr>
            <p:ph idx="9" type="subTitle"/>
          </p:nvPr>
        </p:nvSpPr>
        <p:spPr>
          <a:xfrm>
            <a:off x="2286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4" name="Google Shape;264;p43"/>
          <p:cNvSpPr txBox="1"/>
          <p:nvPr>
            <p:ph idx="13" type="subTitle"/>
          </p:nvPr>
        </p:nvSpPr>
        <p:spPr>
          <a:xfrm>
            <a:off x="2311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5" name="Google Shape;265;p43"/>
          <p:cNvSpPr txBox="1"/>
          <p:nvPr>
            <p:ph idx="14" type="subTitle"/>
          </p:nvPr>
        </p:nvSpPr>
        <p:spPr>
          <a:xfrm>
            <a:off x="2286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6" name="Google Shape;266;p43"/>
          <p:cNvSpPr txBox="1"/>
          <p:nvPr>
            <p:ph idx="15" type="body"/>
          </p:nvPr>
        </p:nvSpPr>
        <p:spPr>
          <a:xfrm>
            <a:off x="5760650" y="1403700"/>
            <a:ext cx="2829600" cy="8616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67" name="Google Shape;267;p43"/>
          <p:cNvSpPr txBox="1"/>
          <p:nvPr>
            <p:ph idx="16" type="body"/>
          </p:nvPr>
        </p:nvSpPr>
        <p:spPr>
          <a:xfrm>
            <a:off x="5760650" y="226815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68" name="Google Shape;268;p43"/>
          <p:cNvSpPr txBox="1"/>
          <p:nvPr>
            <p:ph idx="17" type="body"/>
          </p:nvPr>
        </p:nvSpPr>
        <p:spPr>
          <a:xfrm>
            <a:off x="5760500" y="315220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69" name="Google Shape;269;p43"/>
          <p:cNvSpPr txBox="1"/>
          <p:nvPr>
            <p:ph idx="18" type="body"/>
          </p:nvPr>
        </p:nvSpPr>
        <p:spPr>
          <a:xfrm>
            <a:off x="5762750" y="4036238"/>
            <a:ext cx="28341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270" name="Shape 270"/>
        <p:cNvGrpSpPr/>
        <p:nvPr/>
      </p:nvGrpSpPr>
      <p:grpSpPr>
        <a:xfrm>
          <a:off x="0" y="0"/>
          <a:ext cx="0" cy="0"/>
          <a:chOff x="0" y="0"/>
          <a:chExt cx="0" cy="0"/>
        </a:xfrm>
      </p:grpSpPr>
      <p:sp>
        <p:nvSpPr>
          <p:cNvPr id="271" name="Google Shape;271;p44"/>
          <p:cNvSpPr txBox="1"/>
          <p:nvPr>
            <p:ph type="title"/>
          </p:nvPr>
        </p:nvSpPr>
        <p:spPr>
          <a:xfrm>
            <a:off x="-21000" y="-125200"/>
            <a:ext cx="9186000" cy="155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1800"/>
              <a:buFont typeface="Merriweather Light"/>
              <a:buNone/>
              <a:defRPr sz="118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72" name="Google Shape;272;p44"/>
          <p:cNvSpPr txBox="1"/>
          <p:nvPr>
            <p:ph idx="2"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73" name="Google Shape;273;p44"/>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274" name="Shape 274"/>
        <p:cNvGrpSpPr/>
        <p:nvPr/>
      </p:nvGrpSpPr>
      <p:grpSpPr>
        <a:xfrm>
          <a:off x="0" y="0"/>
          <a:ext cx="0" cy="0"/>
          <a:chOff x="0" y="0"/>
          <a:chExt cx="0" cy="0"/>
        </a:xfrm>
      </p:grpSpPr>
      <p:cxnSp>
        <p:nvCxnSpPr>
          <p:cNvPr id="275" name="Google Shape;275;p4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76" name="Google Shape;276;p45"/>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77" name="Google Shape;277;p45"/>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78" name="Google Shape;278;p45"/>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79" name="Google Shape;279;p45"/>
          <p:cNvSpPr/>
          <p:nvPr>
            <p:ph idx="4" type="pic"/>
          </p:nvPr>
        </p:nvSpPr>
        <p:spPr>
          <a:xfrm>
            <a:off x="0" y="0"/>
            <a:ext cx="8582100" cy="514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280" name="Shape 280"/>
        <p:cNvGrpSpPr/>
        <p:nvPr/>
      </p:nvGrpSpPr>
      <p:grpSpPr>
        <a:xfrm>
          <a:off x="0" y="0"/>
          <a:ext cx="0" cy="0"/>
          <a:chOff x="0" y="0"/>
          <a:chExt cx="0" cy="0"/>
        </a:xfrm>
      </p:grpSpPr>
      <p:cxnSp>
        <p:nvCxnSpPr>
          <p:cNvPr id="281" name="Google Shape;281;p4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82" name="Google Shape;282;p46"/>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83" name="Google Shape;283;p46"/>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84" name="Google Shape;284;p46"/>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85" name="Google Shape;285;p46"/>
          <p:cNvSpPr/>
          <p:nvPr>
            <p:ph idx="4" type="pic"/>
          </p:nvPr>
        </p:nvSpPr>
        <p:spPr>
          <a:xfrm>
            <a:off x="0" y="0"/>
            <a:ext cx="8582100" cy="4025100"/>
          </a:xfrm>
          <a:prstGeom prst="rect">
            <a:avLst/>
          </a:prstGeom>
          <a:noFill/>
          <a:ln>
            <a:noFill/>
          </a:ln>
        </p:spPr>
      </p:sp>
      <p:sp>
        <p:nvSpPr>
          <p:cNvPr id="286" name="Google Shape;286;p46"/>
          <p:cNvSpPr txBox="1"/>
          <p:nvPr>
            <p:ph idx="5" type="title"/>
          </p:nvPr>
        </p:nvSpPr>
        <p:spPr>
          <a:xfrm>
            <a:off x="228600" y="4025100"/>
            <a:ext cx="4265700" cy="11190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87" name="Google Shape;287;p46"/>
          <p:cNvSpPr txBox="1"/>
          <p:nvPr>
            <p:ph idx="1" type="body"/>
          </p:nvPr>
        </p:nvSpPr>
        <p:spPr>
          <a:xfrm>
            <a:off x="4658875" y="4025100"/>
            <a:ext cx="3319200" cy="11190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288" name="Shape 288"/>
        <p:cNvGrpSpPr/>
        <p:nvPr/>
      </p:nvGrpSpPr>
      <p:grpSpPr>
        <a:xfrm>
          <a:off x="0" y="0"/>
          <a:ext cx="0" cy="0"/>
          <a:chOff x="0" y="0"/>
          <a:chExt cx="0" cy="0"/>
        </a:xfrm>
      </p:grpSpPr>
      <p:sp>
        <p:nvSpPr>
          <p:cNvPr id="289" name="Google Shape;289;p47"/>
          <p:cNvSpPr/>
          <p:nvPr>
            <p:ph idx="2" type="pic"/>
          </p:nvPr>
        </p:nvSpPr>
        <p:spPr>
          <a:xfrm>
            <a:off x="228600" y="1984250"/>
            <a:ext cx="4263900" cy="2546400"/>
          </a:xfrm>
          <a:prstGeom prst="rect">
            <a:avLst/>
          </a:prstGeom>
          <a:noFill/>
          <a:ln>
            <a:noFill/>
          </a:ln>
        </p:spPr>
      </p:sp>
      <p:sp>
        <p:nvSpPr>
          <p:cNvPr id="290" name="Google Shape;290;p47"/>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91" name="Google Shape;291;p47"/>
          <p:cNvSpPr txBox="1"/>
          <p:nvPr>
            <p:ph idx="1" type="body"/>
          </p:nvPr>
        </p:nvSpPr>
        <p:spPr>
          <a:xfrm>
            <a:off x="4658875" y="1984250"/>
            <a:ext cx="3319200" cy="2154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92" name="Google Shape;292;p47"/>
          <p:cNvSpPr txBox="1"/>
          <p:nvPr>
            <p:ph idx="3"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cxnSp>
        <p:nvCxnSpPr>
          <p:cNvPr id="293" name="Google Shape;293;p4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94" name="Google Shape;294;p47"/>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95" name="Google Shape;295;p47"/>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96" name="Google Shape;296;p47"/>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297" name="Shape 297"/>
        <p:cNvGrpSpPr/>
        <p:nvPr/>
      </p:nvGrpSpPr>
      <p:grpSpPr>
        <a:xfrm>
          <a:off x="0" y="0"/>
          <a:ext cx="0" cy="0"/>
          <a:chOff x="0" y="0"/>
          <a:chExt cx="0" cy="0"/>
        </a:xfrm>
      </p:grpSpPr>
      <p:sp>
        <p:nvSpPr>
          <p:cNvPr id="298" name="Google Shape;298;p48"/>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99" name="Google Shape;299;p48"/>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00" name="Google Shape;300;p48"/>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01" name="Google Shape;301;p48"/>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02" name="Google Shape;302;p48"/>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303" name="Google Shape;303;p48"/>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4" name="Google Shape;304;p48"/>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5" name="Google Shape;305;p48"/>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6" name="Google Shape;306;p48"/>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7" name="Google Shape;307;p48"/>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08" name="Google Shape;308;p48"/>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09" name="Google Shape;309;p48"/>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10" name="Google Shape;310;p48"/>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cxnSp>
        <p:nvCxnSpPr>
          <p:cNvPr id="311" name="Google Shape;311;p4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12" name="Google Shape;312;p48"/>
          <p:cNvSpPr txBox="1"/>
          <p:nvPr>
            <p:ph idx="9"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13" name="Google Shape;313;p48"/>
          <p:cNvSpPr txBox="1"/>
          <p:nvPr>
            <p:ph idx="1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14" name="Google Shape;314;p48"/>
          <p:cNvSpPr txBox="1"/>
          <p:nvPr>
            <p:ph idx="1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315" name="Shape 315"/>
        <p:cNvGrpSpPr/>
        <p:nvPr/>
      </p:nvGrpSpPr>
      <p:grpSpPr>
        <a:xfrm>
          <a:off x="0" y="0"/>
          <a:ext cx="0" cy="0"/>
          <a:chOff x="0" y="0"/>
          <a:chExt cx="0" cy="0"/>
        </a:xfrm>
      </p:grpSpPr>
      <p:sp>
        <p:nvSpPr>
          <p:cNvPr id="316" name="Google Shape;316;p49"/>
          <p:cNvSpPr/>
          <p:nvPr>
            <p:ph idx="2" type="pic"/>
          </p:nvPr>
        </p:nvSpPr>
        <p:spPr>
          <a:xfrm>
            <a:off x="6876275" y="1984258"/>
            <a:ext cx="1707000" cy="2345400"/>
          </a:xfrm>
          <a:prstGeom prst="rect">
            <a:avLst/>
          </a:prstGeom>
          <a:noFill/>
          <a:ln>
            <a:noFill/>
          </a:ln>
        </p:spPr>
      </p:sp>
      <p:sp>
        <p:nvSpPr>
          <p:cNvPr id="317" name="Google Shape;317;p49"/>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18" name="Google Shape;318;p49"/>
          <p:cNvSpPr txBox="1"/>
          <p:nvPr>
            <p:ph idx="3"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319" name="Google Shape;319;p4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20" name="Google Shape;320;p49"/>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21" name="Google Shape;321;p49"/>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22" name="Google Shape;322;p49"/>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23" name="Google Shape;323;p49"/>
          <p:cNvSpPr/>
          <p:nvPr>
            <p:ph idx="7" type="pic"/>
          </p:nvPr>
        </p:nvSpPr>
        <p:spPr>
          <a:xfrm>
            <a:off x="228500" y="1984331"/>
            <a:ext cx="2048100" cy="2333100"/>
          </a:xfrm>
          <a:prstGeom prst="rect">
            <a:avLst/>
          </a:prstGeom>
          <a:noFill/>
          <a:ln>
            <a:noFill/>
          </a:ln>
        </p:spPr>
      </p:sp>
      <p:sp>
        <p:nvSpPr>
          <p:cNvPr id="324" name="Google Shape;324;p49"/>
          <p:cNvSpPr/>
          <p:nvPr>
            <p:ph idx="8" type="pic"/>
          </p:nvPr>
        </p:nvSpPr>
        <p:spPr>
          <a:xfrm>
            <a:off x="2441450" y="1984331"/>
            <a:ext cx="2052900" cy="2333100"/>
          </a:xfrm>
          <a:prstGeom prst="rect">
            <a:avLst/>
          </a:prstGeom>
          <a:noFill/>
          <a:ln>
            <a:noFill/>
          </a:ln>
        </p:spPr>
      </p:sp>
      <p:sp>
        <p:nvSpPr>
          <p:cNvPr id="325" name="Google Shape;325;p49"/>
          <p:cNvSpPr/>
          <p:nvPr>
            <p:ph idx="9" type="pic"/>
          </p:nvPr>
        </p:nvSpPr>
        <p:spPr>
          <a:xfrm>
            <a:off x="4658875" y="1984075"/>
            <a:ext cx="2039100" cy="2345400"/>
          </a:xfrm>
          <a:prstGeom prst="rect">
            <a:avLst/>
          </a:prstGeom>
          <a:noFill/>
          <a:ln>
            <a:noFill/>
          </a:ln>
        </p:spPr>
      </p:sp>
      <p:sp>
        <p:nvSpPr>
          <p:cNvPr id="326" name="Google Shape;326;p49"/>
          <p:cNvSpPr txBox="1"/>
          <p:nvPr>
            <p:ph idx="1" type="subTitle"/>
          </p:nvPr>
        </p:nvSpPr>
        <p:spPr>
          <a:xfrm>
            <a:off x="228600"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27" name="Google Shape;327;p49"/>
          <p:cNvSpPr txBox="1"/>
          <p:nvPr>
            <p:ph idx="13" type="subTitle"/>
          </p:nvPr>
        </p:nvSpPr>
        <p:spPr>
          <a:xfrm>
            <a:off x="24344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28" name="Google Shape;328;p49"/>
          <p:cNvSpPr txBox="1"/>
          <p:nvPr>
            <p:ph idx="14" type="subTitle"/>
          </p:nvPr>
        </p:nvSpPr>
        <p:spPr>
          <a:xfrm>
            <a:off x="46588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29" name="Google Shape;329;p49"/>
          <p:cNvSpPr txBox="1"/>
          <p:nvPr>
            <p:ph idx="15" type="subTitle"/>
          </p:nvPr>
        </p:nvSpPr>
        <p:spPr>
          <a:xfrm>
            <a:off x="6864750" y="4569975"/>
            <a:ext cx="17256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30" name="Google Shape;330;p49"/>
          <p:cNvSpPr txBox="1"/>
          <p:nvPr>
            <p:ph idx="16" type="subTitle"/>
          </p:nvPr>
        </p:nvSpPr>
        <p:spPr>
          <a:xfrm>
            <a:off x="224125" y="4317425"/>
            <a:ext cx="20481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331" name="Google Shape;331;p49"/>
          <p:cNvSpPr txBox="1"/>
          <p:nvPr>
            <p:ph idx="17" type="subTitle"/>
          </p:nvPr>
        </p:nvSpPr>
        <p:spPr>
          <a:xfrm>
            <a:off x="2441475"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332" name="Google Shape;332;p49"/>
          <p:cNvSpPr txBox="1"/>
          <p:nvPr>
            <p:ph idx="18" type="subTitle"/>
          </p:nvPr>
        </p:nvSpPr>
        <p:spPr>
          <a:xfrm>
            <a:off x="4653113"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333" name="Google Shape;333;p49"/>
          <p:cNvSpPr txBox="1"/>
          <p:nvPr>
            <p:ph idx="19" type="subTitle"/>
          </p:nvPr>
        </p:nvSpPr>
        <p:spPr>
          <a:xfrm>
            <a:off x="6876275" y="4329650"/>
            <a:ext cx="17070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334" name="Shape 334"/>
        <p:cNvGrpSpPr/>
        <p:nvPr/>
      </p:nvGrpSpPr>
      <p:grpSpPr>
        <a:xfrm>
          <a:off x="0" y="0"/>
          <a:ext cx="0" cy="0"/>
          <a:chOff x="0" y="0"/>
          <a:chExt cx="0" cy="0"/>
        </a:xfrm>
      </p:grpSpPr>
      <p:cxnSp>
        <p:nvCxnSpPr>
          <p:cNvPr id="335" name="Google Shape;335;p50"/>
          <p:cNvCxnSpPr/>
          <p:nvPr/>
        </p:nvCxnSpPr>
        <p:spPr>
          <a:xfrm>
            <a:off x="-125" y="198402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36" name="Google Shape;336;p50"/>
          <p:cNvCxnSpPr/>
          <p:nvPr/>
        </p:nvCxnSpPr>
        <p:spPr>
          <a:xfrm>
            <a:off x="-125" y="2960983"/>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37" name="Google Shape;337;p50"/>
          <p:cNvCxnSpPr/>
          <p:nvPr/>
        </p:nvCxnSpPr>
        <p:spPr>
          <a:xfrm>
            <a:off x="-125" y="3937942"/>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38" name="Google Shape;338;p50"/>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339" name="Google Shape;339;p50"/>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340" name="Google Shape;340;p5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41" name="Google Shape;341;p50"/>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42" name="Google Shape;342;p50"/>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43" name="Google Shape;343;p50"/>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44" name="Google Shape;344;p50"/>
          <p:cNvSpPr txBox="1"/>
          <p:nvPr>
            <p:ph idx="5" type="title"/>
          </p:nvPr>
        </p:nvSpPr>
        <p:spPr>
          <a:xfrm>
            <a:off x="2276875" y="101815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5" name="Google Shape;345;p50"/>
          <p:cNvSpPr txBox="1"/>
          <p:nvPr>
            <p:ph idx="6" type="title"/>
          </p:nvPr>
        </p:nvSpPr>
        <p:spPr>
          <a:xfrm>
            <a:off x="2276875" y="296100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6" name="Google Shape;346;p50"/>
          <p:cNvSpPr txBox="1"/>
          <p:nvPr>
            <p:ph idx="7" type="title"/>
          </p:nvPr>
        </p:nvSpPr>
        <p:spPr>
          <a:xfrm>
            <a:off x="2283475" y="3943850"/>
            <a:ext cx="4233600" cy="97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7" name="Google Shape;347;p50"/>
          <p:cNvSpPr txBox="1"/>
          <p:nvPr>
            <p:ph idx="8" type="title"/>
          </p:nvPr>
        </p:nvSpPr>
        <p:spPr>
          <a:xfrm>
            <a:off x="2276875" y="1984025"/>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8" name="Google Shape;348;p50"/>
          <p:cNvSpPr txBox="1"/>
          <p:nvPr>
            <p:ph idx="9" type="title"/>
          </p:nvPr>
        </p:nvSpPr>
        <p:spPr>
          <a:xfrm>
            <a:off x="228600" y="10072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9" name="Google Shape;349;p50"/>
          <p:cNvSpPr txBox="1"/>
          <p:nvPr>
            <p:ph idx="13" type="title"/>
          </p:nvPr>
        </p:nvSpPr>
        <p:spPr>
          <a:xfrm>
            <a:off x="228600" y="19840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50" name="Google Shape;350;p50"/>
          <p:cNvSpPr txBox="1"/>
          <p:nvPr>
            <p:ph idx="14" type="title"/>
          </p:nvPr>
        </p:nvSpPr>
        <p:spPr>
          <a:xfrm>
            <a:off x="228600" y="29665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51" name="Google Shape;351;p50"/>
          <p:cNvSpPr txBox="1"/>
          <p:nvPr>
            <p:ph idx="15" type="title"/>
          </p:nvPr>
        </p:nvSpPr>
        <p:spPr>
          <a:xfrm>
            <a:off x="228600" y="3938100"/>
            <a:ext cx="2048100" cy="973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352" name="Shape 352"/>
        <p:cNvGrpSpPr/>
        <p:nvPr/>
      </p:nvGrpSpPr>
      <p:grpSpPr>
        <a:xfrm>
          <a:off x="0" y="0"/>
          <a:ext cx="0" cy="0"/>
          <a:chOff x="0" y="0"/>
          <a:chExt cx="0" cy="0"/>
        </a:xfrm>
      </p:grpSpPr>
      <p:sp>
        <p:nvSpPr>
          <p:cNvPr id="353" name="Google Shape;353;p51"/>
          <p:cNvSpPr/>
          <p:nvPr>
            <p:ph idx="2" type="pic"/>
          </p:nvPr>
        </p:nvSpPr>
        <p:spPr>
          <a:xfrm>
            <a:off x="6875200" y="2571758"/>
            <a:ext cx="1707000" cy="2345400"/>
          </a:xfrm>
          <a:prstGeom prst="rect">
            <a:avLst/>
          </a:prstGeom>
          <a:noFill/>
          <a:ln>
            <a:noFill/>
          </a:ln>
        </p:spPr>
      </p:sp>
      <p:sp>
        <p:nvSpPr>
          <p:cNvPr id="354" name="Google Shape;354;p51"/>
          <p:cNvSpPr/>
          <p:nvPr>
            <p:ph idx="3" type="pic"/>
          </p:nvPr>
        </p:nvSpPr>
        <p:spPr>
          <a:xfrm>
            <a:off x="4486003" y="818401"/>
            <a:ext cx="4096200" cy="1588500"/>
          </a:xfrm>
          <a:prstGeom prst="rect">
            <a:avLst/>
          </a:prstGeom>
          <a:noFill/>
          <a:ln>
            <a:noFill/>
          </a:ln>
        </p:spPr>
      </p:sp>
      <p:cxnSp>
        <p:nvCxnSpPr>
          <p:cNvPr id="355" name="Google Shape;355;p5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56" name="Google Shape;356;p51"/>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57" name="Google Shape;357;p51"/>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58" name="Google Shape;358;p51"/>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59" name="Google Shape;359;p51"/>
          <p:cNvSpPr/>
          <p:nvPr>
            <p:ph idx="6" type="pic"/>
          </p:nvPr>
        </p:nvSpPr>
        <p:spPr>
          <a:xfrm>
            <a:off x="228500" y="818404"/>
            <a:ext cx="2048100" cy="1588500"/>
          </a:xfrm>
          <a:prstGeom prst="rect">
            <a:avLst/>
          </a:prstGeom>
          <a:noFill/>
          <a:ln>
            <a:noFill/>
          </a:ln>
        </p:spPr>
      </p:sp>
      <p:sp>
        <p:nvSpPr>
          <p:cNvPr id="360" name="Google Shape;360;p51"/>
          <p:cNvSpPr/>
          <p:nvPr>
            <p:ph idx="7" type="pic"/>
          </p:nvPr>
        </p:nvSpPr>
        <p:spPr>
          <a:xfrm>
            <a:off x="233000" y="2571750"/>
            <a:ext cx="2039100" cy="2345400"/>
          </a:xfrm>
          <a:prstGeom prst="rect">
            <a:avLst/>
          </a:prstGeom>
          <a:noFill/>
          <a:ln>
            <a:noFill/>
          </a:ln>
        </p:spPr>
      </p:sp>
      <p:sp>
        <p:nvSpPr>
          <p:cNvPr id="361" name="Google Shape;361;p51"/>
          <p:cNvSpPr txBox="1"/>
          <p:nvPr>
            <p:ph idx="8"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62" name="Google Shape;362;p51"/>
          <p:cNvSpPr/>
          <p:nvPr>
            <p:ph idx="9" type="pic"/>
          </p:nvPr>
        </p:nvSpPr>
        <p:spPr>
          <a:xfrm>
            <a:off x="2441450" y="2571750"/>
            <a:ext cx="2052900" cy="2345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363" name="Shape 363"/>
        <p:cNvGrpSpPr/>
        <p:nvPr/>
      </p:nvGrpSpPr>
      <p:grpSpPr>
        <a:xfrm>
          <a:off x="0" y="0"/>
          <a:ext cx="0" cy="0"/>
          <a:chOff x="0" y="0"/>
          <a:chExt cx="0" cy="0"/>
        </a:xfrm>
      </p:grpSpPr>
      <p:sp>
        <p:nvSpPr>
          <p:cNvPr id="364" name="Google Shape;364;p52"/>
          <p:cNvSpPr/>
          <p:nvPr>
            <p:ph idx="2" type="pic"/>
          </p:nvPr>
        </p:nvSpPr>
        <p:spPr>
          <a:xfrm>
            <a:off x="228600" y="2559650"/>
            <a:ext cx="3914100" cy="2352000"/>
          </a:xfrm>
          <a:prstGeom prst="rect">
            <a:avLst/>
          </a:prstGeom>
          <a:noFill/>
          <a:ln>
            <a:noFill/>
          </a:ln>
        </p:spPr>
      </p:sp>
      <p:sp>
        <p:nvSpPr>
          <p:cNvPr id="365" name="Google Shape;365;p52"/>
          <p:cNvSpPr/>
          <p:nvPr>
            <p:ph idx="3" type="pic"/>
          </p:nvPr>
        </p:nvSpPr>
        <p:spPr>
          <a:xfrm>
            <a:off x="4658875" y="219850"/>
            <a:ext cx="3319200" cy="2352000"/>
          </a:xfrm>
          <a:prstGeom prst="rect">
            <a:avLst/>
          </a:prstGeom>
          <a:noFill/>
          <a:ln>
            <a:noFill/>
          </a:ln>
        </p:spPr>
      </p:sp>
      <p:cxnSp>
        <p:nvCxnSpPr>
          <p:cNvPr id="366" name="Google Shape;366;p52"/>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67" name="Google Shape;367;p52"/>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68" name="Google Shape;368;p52"/>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69" name="Google Shape;369;p52"/>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70" name="Google Shape;370;p52"/>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71" name="Google Shape;371;p52"/>
          <p:cNvSpPr txBox="1"/>
          <p:nvPr>
            <p:ph idx="7" type="title"/>
          </p:nvPr>
        </p:nvSpPr>
        <p:spPr>
          <a:xfrm>
            <a:off x="4669800" y="2656800"/>
            <a:ext cx="20361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72" name="Google Shape;372;p52"/>
          <p:cNvSpPr txBox="1"/>
          <p:nvPr>
            <p:ph idx="1" type="body"/>
          </p:nvPr>
        </p:nvSpPr>
        <p:spPr>
          <a:xfrm>
            <a:off x="4658875" y="3030300"/>
            <a:ext cx="3148800" cy="1886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373" name="Google Shape;373;p52"/>
          <p:cNvSpPr txBox="1"/>
          <p:nvPr>
            <p:ph idx="8" type="title"/>
          </p:nvPr>
        </p:nvSpPr>
        <p:spPr>
          <a:xfrm>
            <a:off x="234600" y="818400"/>
            <a:ext cx="22068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74" name="Google Shape;374;p52"/>
          <p:cNvSpPr txBox="1"/>
          <p:nvPr>
            <p:ph idx="9" type="body"/>
          </p:nvPr>
        </p:nvSpPr>
        <p:spPr>
          <a:xfrm>
            <a:off x="229850" y="1328800"/>
            <a:ext cx="3148800" cy="103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375" name="Shape 375"/>
        <p:cNvGrpSpPr/>
        <p:nvPr/>
      </p:nvGrpSpPr>
      <p:grpSpPr>
        <a:xfrm>
          <a:off x="0" y="0"/>
          <a:ext cx="0" cy="0"/>
          <a:chOff x="0" y="0"/>
          <a:chExt cx="0" cy="0"/>
        </a:xfrm>
      </p:grpSpPr>
      <p:sp>
        <p:nvSpPr>
          <p:cNvPr id="376" name="Google Shape;376;p53"/>
          <p:cNvSpPr/>
          <p:nvPr>
            <p:ph idx="2" type="pic"/>
          </p:nvPr>
        </p:nvSpPr>
        <p:spPr>
          <a:xfrm>
            <a:off x="228600" y="1984250"/>
            <a:ext cx="2517600" cy="2927400"/>
          </a:xfrm>
          <a:prstGeom prst="rect">
            <a:avLst/>
          </a:prstGeom>
          <a:noFill/>
          <a:ln>
            <a:noFill/>
          </a:ln>
        </p:spPr>
      </p:sp>
      <p:sp>
        <p:nvSpPr>
          <p:cNvPr id="377" name="Google Shape;377;p53"/>
          <p:cNvSpPr/>
          <p:nvPr>
            <p:ph idx="3" type="pic"/>
          </p:nvPr>
        </p:nvSpPr>
        <p:spPr>
          <a:xfrm>
            <a:off x="2972440" y="1984250"/>
            <a:ext cx="2623500" cy="2927400"/>
          </a:xfrm>
          <a:prstGeom prst="rect">
            <a:avLst/>
          </a:prstGeom>
          <a:noFill/>
          <a:ln>
            <a:noFill/>
          </a:ln>
        </p:spPr>
      </p:sp>
      <p:cxnSp>
        <p:nvCxnSpPr>
          <p:cNvPr id="378" name="Google Shape;378;p5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79" name="Google Shape;379;p53"/>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80" name="Google Shape;380;p53"/>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81" name="Google Shape;381;p53"/>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82" name="Google Shape;382;p53"/>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83" name="Google Shape;383;p53"/>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4" name="Google Shape;384;p53"/>
          <p:cNvSpPr/>
          <p:nvPr>
            <p:ph idx="8" type="pic"/>
          </p:nvPr>
        </p:nvSpPr>
        <p:spPr>
          <a:xfrm>
            <a:off x="5760651" y="1984250"/>
            <a:ext cx="2822700" cy="2927400"/>
          </a:xfrm>
          <a:prstGeom prst="rect">
            <a:avLst/>
          </a:prstGeom>
          <a:noFill/>
          <a:ln>
            <a:noFill/>
          </a:ln>
        </p:spPr>
      </p:sp>
      <p:sp>
        <p:nvSpPr>
          <p:cNvPr id="385" name="Google Shape;385;p53"/>
          <p:cNvSpPr txBox="1"/>
          <p:nvPr>
            <p:ph idx="1" type="body"/>
          </p:nvPr>
        </p:nvSpPr>
        <p:spPr>
          <a:xfrm>
            <a:off x="4494275" y="219850"/>
            <a:ext cx="3319200" cy="118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Lexend Light"/>
              <a:buChar char="●"/>
              <a:defRPr sz="1200">
                <a:solidFill>
                  <a:schemeClr val="dk2"/>
                </a:solidFill>
              </a:defRPr>
            </a:lvl1pPr>
            <a:lvl2pPr indent="-304800" lvl="1" marL="914400">
              <a:spcBef>
                <a:spcPts val="0"/>
              </a:spcBef>
              <a:spcAft>
                <a:spcPts val="0"/>
              </a:spcAft>
              <a:buClr>
                <a:schemeClr val="dk2"/>
              </a:buClr>
              <a:buSzPts val="1200"/>
              <a:buFont typeface="Lexend Light"/>
              <a:buChar char="○"/>
              <a:defRPr sz="1200">
                <a:solidFill>
                  <a:schemeClr val="dk2"/>
                </a:solidFill>
              </a:defRPr>
            </a:lvl2pPr>
            <a:lvl3pPr indent="-304800" lvl="2" marL="1371600">
              <a:spcBef>
                <a:spcPts val="0"/>
              </a:spcBef>
              <a:spcAft>
                <a:spcPts val="0"/>
              </a:spcAft>
              <a:buClr>
                <a:schemeClr val="dk2"/>
              </a:buClr>
              <a:buSzPts val="1200"/>
              <a:buFont typeface="Lexend Light"/>
              <a:buChar char="■"/>
              <a:defRPr sz="1200">
                <a:solidFill>
                  <a:schemeClr val="dk2"/>
                </a:solidFill>
              </a:defRPr>
            </a:lvl3pPr>
            <a:lvl4pPr indent="-304800" lvl="3" marL="1828800">
              <a:spcBef>
                <a:spcPts val="0"/>
              </a:spcBef>
              <a:spcAft>
                <a:spcPts val="0"/>
              </a:spcAft>
              <a:buClr>
                <a:schemeClr val="dk2"/>
              </a:buClr>
              <a:buSzPts val="1200"/>
              <a:buFont typeface="Lexend Light"/>
              <a:buChar char="●"/>
              <a:defRPr sz="1200">
                <a:solidFill>
                  <a:schemeClr val="dk2"/>
                </a:solidFill>
              </a:defRPr>
            </a:lvl4pPr>
            <a:lvl5pPr indent="-304800" lvl="4" marL="2286000">
              <a:spcBef>
                <a:spcPts val="0"/>
              </a:spcBef>
              <a:spcAft>
                <a:spcPts val="0"/>
              </a:spcAft>
              <a:buClr>
                <a:schemeClr val="dk2"/>
              </a:buClr>
              <a:buSzPts val="1200"/>
              <a:buFont typeface="Lexend Light"/>
              <a:buChar char="○"/>
              <a:defRPr sz="1200">
                <a:solidFill>
                  <a:schemeClr val="dk2"/>
                </a:solidFill>
              </a:defRPr>
            </a:lvl5pPr>
            <a:lvl6pPr indent="-304800" lvl="5" marL="2743200">
              <a:spcBef>
                <a:spcPts val="0"/>
              </a:spcBef>
              <a:spcAft>
                <a:spcPts val="0"/>
              </a:spcAft>
              <a:buClr>
                <a:schemeClr val="dk2"/>
              </a:buClr>
              <a:buSzPts val="1200"/>
              <a:buFont typeface="Lexend Light"/>
              <a:buChar char="■"/>
              <a:defRPr sz="1200">
                <a:solidFill>
                  <a:schemeClr val="dk2"/>
                </a:solidFill>
              </a:defRPr>
            </a:lvl6pPr>
            <a:lvl7pPr indent="-304800" lvl="6" marL="3200400">
              <a:spcBef>
                <a:spcPts val="0"/>
              </a:spcBef>
              <a:spcAft>
                <a:spcPts val="0"/>
              </a:spcAft>
              <a:buClr>
                <a:schemeClr val="dk2"/>
              </a:buClr>
              <a:buSzPts val="1200"/>
              <a:buFont typeface="Lexend Light"/>
              <a:buChar char="●"/>
              <a:defRPr sz="1200">
                <a:solidFill>
                  <a:schemeClr val="dk2"/>
                </a:solidFill>
              </a:defRPr>
            </a:lvl7pPr>
            <a:lvl8pPr indent="-304800" lvl="7" marL="3657600">
              <a:spcBef>
                <a:spcPts val="0"/>
              </a:spcBef>
              <a:spcAft>
                <a:spcPts val="0"/>
              </a:spcAft>
              <a:buClr>
                <a:schemeClr val="dk2"/>
              </a:buClr>
              <a:buSzPts val="1200"/>
              <a:buFont typeface="Lexend Light"/>
              <a:buChar char="○"/>
              <a:defRPr sz="1200">
                <a:solidFill>
                  <a:schemeClr val="dk2"/>
                </a:solidFill>
              </a:defRPr>
            </a:lvl8pPr>
            <a:lvl9pPr indent="-304800" lvl="8" marL="4114800">
              <a:spcBef>
                <a:spcPts val="0"/>
              </a:spcBef>
              <a:spcAft>
                <a:spcPts val="0"/>
              </a:spcAft>
              <a:buClr>
                <a:schemeClr val="dk2"/>
              </a:buClr>
              <a:buSzPts val="1200"/>
              <a:buFont typeface="Lexend Light"/>
              <a:buChar char="■"/>
              <a:defRPr sz="12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219850"/>
            <a:ext cx="5962800" cy="828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9pPr>
          </a:lstStyle>
          <a:p/>
        </p:txBody>
      </p:sp>
      <p:sp>
        <p:nvSpPr>
          <p:cNvPr id="52" name="Google Shape;52;p13"/>
          <p:cNvSpPr txBox="1"/>
          <p:nvPr>
            <p:ph idx="1" type="body"/>
          </p:nvPr>
        </p:nvSpPr>
        <p:spPr>
          <a:xfrm>
            <a:off x="4658875" y="1403700"/>
            <a:ext cx="4256400" cy="20676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1pPr>
            <a:lvl2pPr indent="-285750" lvl="1" marL="914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2pPr>
            <a:lvl3pPr indent="-285750" lvl="2" marL="1371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3pPr>
            <a:lvl4pPr indent="-285750" lvl="3" marL="1828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4pPr>
            <a:lvl5pPr indent="-285750" lvl="4" marL="22860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5pPr>
            <a:lvl6pPr indent="-285750" lvl="5" marL="2743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6pPr>
            <a:lvl7pPr indent="-285750" lvl="6" marL="3200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7pPr>
            <a:lvl8pPr indent="-285750" lvl="7" marL="3657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8pPr>
            <a:lvl9pPr indent="-285750" lvl="8" marL="4114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734">
          <p15:clr>
            <a:srgbClr val="E46962"/>
          </p15:clr>
        </p15:guide>
        <p15:guide id="3" pos="835">
          <p15:clr>
            <a:srgbClr val="E46962"/>
          </p15:clr>
        </p15:guide>
        <p15:guide id="4" pos="245">
          <p15:clr>
            <a:srgbClr val="E46962"/>
          </p15:clr>
        </p15:guide>
        <p15:guide id="5" pos="1538">
          <p15:clr>
            <a:srgbClr val="E46962"/>
          </p15:clr>
        </p15:guide>
        <p15:guide id="6" pos="2128">
          <p15:clr>
            <a:srgbClr val="E46962"/>
          </p15:clr>
        </p15:guide>
        <p15:guide id="7" orient="horz" pos="326">
          <p15:clr>
            <a:srgbClr val="E46962"/>
          </p15:clr>
        </p15:guide>
        <p15:guide id="8" orient="horz" pos="138">
          <p15:clr>
            <a:srgbClr val="E46962"/>
          </p15:clr>
        </p15:guide>
        <p15:guide id="9" orient="horz" pos="516">
          <p15:clr>
            <a:srgbClr val="E46962"/>
          </p15:clr>
        </p15:guide>
        <p15:guide id="10" orient="horz" pos="884">
          <p15:clr>
            <a:srgbClr val="E46962"/>
          </p15:clr>
        </p15:guide>
        <p15:guide id="11" orient="horz" pos="1250">
          <p15:clr>
            <a:srgbClr val="E46962"/>
          </p15:clr>
        </p15:guide>
        <p15:guide id="12" orient="horz" pos="1620">
          <p15:clr>
            <a:srgbClr val="E46962"/>
          </p15:clr>
        </p15:guide>
        <p15:guide id="13" orient="horz" pos="3097">
          <p15:clr>
            <a:srgbClr val="E46962"/>
          </p15:clr>
        </p15:guide>
        <p15:guide id="14" pos="2831">
          <p15:clr>
            <a:srgbClr val="E46962"/>
          </p15:clr>
        </p15:guide>
        <p15:guide id="15" pos="3525">
          <p15:clr>
            <a:srgbClr val="E46962"/>
          </p15:clr>
        </p15:guide>
        <p15:guide id="16" pos="3629">
          <p15:clr>
            <a:srgbClr val="E46962"/>
          </p15:clr>
        </p15:guide>
        <p15:guide id="17" pos="4219">
          <p15:clr>
            <a:srgbClr val="E46962"/>
          </p15:clr>
        </p15:guide>
        <p15:guide id="18" pos="4332">
          <p15:clr>
            <a:srgbClr val="E46962"/>
          </p15:clr>
        </p15:guide>
        <p15:guide id="19" pos="4922">
          <p15:clr>
            <a:srgbClr val="E46962"/>
          </p15:clr>
        </p15:guide>
        <p15:guide id="20" pos="5026">
          <p15:clr>
            <a:srgbClr val="E46962"/>
          </p15:clr>
        </p15:guide>
        <p15:guide id="21" pos="2241">
          <p15:clr>
            <a:srgbClr val="E46962"/>
          </p15:clr>
        </p15:guide>
        <p15:guide id="22" pos="2935">
          <p15:clr>
            <a:srgbClr val="E46962"/>
          </p15:clr>
        </p15:guide>
        <p15:guide id="23"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hyperlink" Target="https://catalog.data.gov/dataset/national-immunization-survey-adult-covid-module-nis-acm-trends-in-behavioral-indicators-am-9d17e" TargetMode="External"/><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9" name="Shape 389"/>
        <p:cNvGrpSpPr/>
        <p:nvPr/>
      </p:nvGrpSpPr>
      <p:grpSpPr>
        <a:xfrm>
          <a:off x="0" y="0"/>
          <a:ext cx="0" cy="0"/>
          <a:chOff x="0" y="0"/>
          <a:chExt cx="0" cy="0"/>
        </a:xfrm>
      </p:grpSpPr>
      <p:sp>
        <p:nvSpPr>
          <p:cNvPr id="390" name="Google Shape;390;p54"/>
          <p:cNvSpPr txBox="1"/>
          <p:nvPr>
            <p:ph idx="3" type="title"/>
          </p:nvPr>
        </p:nvSpPr>
        <p:spPr>
          <a:xfrm rot="-5400000">
            <a:off x="8360500" y="443600"/>
            <a:ext cx="1020300" cy="56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None/>
            </a:pPr>
            <a:r>
              <a:rPr lang="en"/>
              <a:t>PORTFOLIO</a:t>
            </a:r>
            <a:endParaRPr/>
          </a:p>
        </p:txBody>
      </p:sp>
      <p:sp>
        <p:nvSpPr>
          <p:cNvPr id="391" name="Google Shape;391;p54"/>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Agency Name</a:t>
            </a:r>
            <a:endParaRPr/>
          </a:p>
        </p:txBody>
      </p:sp>
      <p:sp>
        <p:nvSpPr>
          <p:cNvPr id="392" name="Google Shape;392;p54"/>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93" name="Google Shape;393;p54"/>
          <p:cNvSpPr txBox="1"/>
          <p:nvPr/>
        </p:nvSpPr>
        <p:spPr>
          <a:xfrm>
            <a:off x="4313275" y="3497550"/>
            <a:ext cx="25656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Light"/>
                <a:ea typeface="Lexend Light"/>
                <a:cs typeface="Lexend Light"/>
                <a:sym typeface="Lexend Light"/>
              </a:rPr>
              <a:t>GROUP 13</a:t>
            </a:r>
            <a:endParaRPr>
              <a:solidFill>
                <a:schemeClr val="lt1"/>
              </a:solidFill>
              <a:latin typeface="Lexend Light"/>
              <a:ea typeface="Lexend Light"/>
              <a:cs typeface="Lexend Light"/>
              <a:sym typeface="Lexend Light"/>
            </a:endParaRPr>
          </a:p>
        </p:txBody>
      </p:sp>
      <p:pic>
        <p:nvPicPr>
          <p:cNvPr id="394" name="Google Shape;394;p54" title="COVID-19+image_a01f4bbd-8224-4b44-a3b8-32d227a1899d-prv.jpg"/>
          <p:cNvPicPr preferRelativeResize="0"/>
          <p:nvPr/>
        </p:nvPicPr>
        <p:blipFill rotWithShape="1">
          <a:blip r:embed="rId3">
            <a:alphaModFix/>
          </a:blip>
          <a:srcRect b="0" l="0" r="7918" t="0"/>
          <a:stretch/>
        </p:blipFill>
        <p:spPr>
          <a:xfrm>
            <a:off x="-3500" y="-223388"/>
            <a:ext cx="9150998" cy="5590288"/>
          </a:xfrm>
          <a:prstGeom prst="rect">
            <a:avLst/>
          </a:prstGeom>
          <a:noFill/>
          <a:ln>
            <a:noFill/>
          </a:ln>
        </p:spPr>
      </p:pic>
      <p:sp>
        <p:nvSpPr>
          <p:cNvPr id="395" name="Google Shape;395;p54"/>
          <p:cNvSpPr txBox="1"/>
          <p:nvPr/>
        </p:nvSpPr>
        <p:spPr>
          <a:xfrm>
            <a:off x="1445100" y="1234100"/>
            <a:ext cx="23160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u="sng">
                <a:solidFill>
                  <a:schemeClr val="lt1"/>
                </a:solidFill>
                <a:latin typeface="Lexend"/>
                <a:ea typeface="Lexend"/>
                <a:cs typeface="Lexend"/>
                <a:sym typeface="Lexend"/>
              </a:rPr>
              <a:t>GROUP 13</a:t>
            </a:r>
            <a:endParaRPr b="1" sz="2700" u="sng">
              <a:solidFill>
                <a:schemeClr val="lt1"/>
              </a:solidFill>
              <a:latin typeface="Lexend"/>
              <a:ea typeface="Lexend"/>
              <a:cs typeface="Lexend"/>
              <a:sym typeface="Lexend"/>
            </a:endParaRPr>
          </a:p>
        </p:txBody>
      </p:sp>
      <p:sp>
        <p:nvSpPr>
          <p:cNvPr id="396" name="Google Shape;396;p54"/>
          <p:cNvSpPr txBox="1"/>
          <p:nvPr>
            <p:ph idx="4294967295" type="title"/>
          </p:nvPr>
        </p:nvSpPr>
        <p:spPr>
          <a:xfrm>
            <a:off x="155800" y="455325"/>
            <a:ext cx="6245700" cy="10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lt1"/>
                </a:solidFill>
                <a:latin typeface="Lexend"/>
                <a:ea typeface="Lexend"/>
                <a:cs typeface="Lexend"/>
                <a:sym typeface="Lexend"/>
              </a:rPr>
              <a:t>Analyzing COVID-19 Trends</a:t>
            </a:r>
            <a:endParaRPr b="1" sz="3100">
              <a:solidFill>
                <a:schemeClr val="lt1"/>
              </a:solidFill>
              <a:latin typeface="Lexend"/>
              <a:ea typeface="Lexend"/>
              <a:cs typeface="Lexend"/>
              <a:sym typeface="Lexend"/>
            </a:endParaRPr>
          </a:p>
        </p:txBody>
      </p:sp>
      <p:sp>
        <p:nvSpPr>
          <p:cNvPr id="397" name="Google Shape;397;p54"/>
          <p:cNvSpPr txBox="1"/>
          <p:nvPr/>
        </p:nvSpPr>
        <p:spPr>
          <a:xfrm>
            <a:off x="808100" y="1759100"/>
            <a:ext cx="32667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Lexend"/>
                <a:ea typeface="Lexend"/>
                <a:cs typeface="Lexend"/>
                <a:sym typeface="Lexend"/>
              </a:rPr>
              <a:t>Hiya Bhandari, Sanchari Hazra, Stephanie Lee, Kotomi Sato</a:t>
            </a:r>
            <a:endParaRPr b="1" sz="1200">
              <a:solidFill>
                <a:schemeClr val="lt1"/>
              </a:solidFill>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473" name="Shape 473"/>
        <p:cNvGrpSpPr/>
        <p:nvPr/>
      </p:nvGrpSpPr>
      <p:grpSpPr>
        <a:xfrm>
          <a:off x="0" y="0"/>
          <a:ext cx="0" cy="0"/>
          <a:chOff x="0" y="0"/>
          <a:chExt cx="0" cy="0"/>
        </a:xfrm>
      </p:grpSpPr>
      <p:sp>
        <p:nvSpPr>
          <p:cNvPr id="474" name="Google Shape;474;p63"/>
          <p:cNvSpPr txBox="1"/>
          <p:nvPr/>
        </p:nvSpPr>
        <p:spPr>
          <a:xfrm>
            <a:off x="1529225" y="2117950"/>
            <a:ext cx="59301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Merriweather"/>
                <a:ea typeface="Merriweather"/>
                <a:cs typeface="Merriweather"/>
                <a:sym typeface="Merriweather"/>
              </a:rPr>
              <a:t>Shiny App</a:t>
            </a:r>
            <a:endParaRPr b="1" sz="3500">
              <a:solidFill>
                <a:schemeClr val="dk1"/>
              </a:solidFill>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478" name="Shape 478"/>
        <p:cNvGrpSpPr/>
        <p:nvPr/>
      </p:nvGrpSpPr>
      <p:grpSpPr>
        <a:xfrm>
          <a:off x="0" y="0"/>
          <a:ext cx="0" cy="0"/>
          <a:chOff x="0" y="0"/>
          <a:chExt cx="0" cy="0"/>
        </a:xfrm>
      </p:grpSpPr>
      <p:sp>
        <p:nvSpPr>
          <p:cNvPr id="479" name="Google Shape;479;p64"/>
          <p:cNvSpPr txBox="1"/>
          <p:nvPr/>
        </p:nvSpPr>
        <p:spPr>
          <a:xfrm>
            <a:off x="6382600" y="1720625"/>
            <a:ext cx="3000000" cy="181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latin typeface="Merriweather"/>
                <a:ea typeface="Merriweather"/>
                <a:cs typeface="Merriweather"/>
                <a:sym typeface="Merriweather"/>
              </a:rPr>
              <a:t>Reasons for Increased COVID-19 Deaths from Dec - Feb </a:t>
            </a:r>
            <a:endParaRPr b="1" sz="1300">
              <a:solidFill>
                <a:schemeClr val="dk1"/>
              </a:solidFill>
              <a:latin typeface="Merriweather"/>
              <a:ea typeface="Merriweather"/>
              <a:cs typeface="Merriweather"/>
              <a:sym typeface="Merriweather"/>
            </a:endParaRPr>
          </a:p>
          <a:p>
            <a:pPr indent="-298450" lvl="0" marL="457200" rtl="0" algn="l">
              <a:lnSpc>
                <a:spcPct val="115000"/>
              </a:lnSpc>
              <a:spcBef>
                <a:spcPts val="1200"/>
              </a:spcBef>
              <a:spcAft>
                <a:spcPts val="0"/>
              </a:spcAft>
              <a:buClr>
                <a:schemeClr val="dk1"/>
              </a:buClr>
              <a:buSzPts val="1100"/>
              <a:buChar char="●"/>
            </a:pPr>
            <a:r>
              <a:rPr b="1" lang="en" sz="1300">
                <a:solidFill>
                  <a:schemeClr val="dk1"/>
                </a:solidFill>
                <a:latin typeface="Merriweather"/>
                <a:ea typeface="Merriweather"/>
                <a:cs typeface="Merriweather"/>
                <a:sym typeface="Merriweather"/>
              </a:rPr>
              <a:t>Holiday Events</a:t>
            </a:r>
            <a:endParaRPr b="1" sz="1300">
              <a:solidFill>
                <a:schemeClr val="dk1"/>
              </a:solidFill>
              <a:latin typeface="Merriweather"/>
              <a:ea typeface="Merriweather"/>
              <a:cs typeface="Merriweather"/>
              <a:sym typeface="Merriweather"/>
            </a:endParaRPr>
          </a:p>
          <a:p>
            <a:pPr indent="-298450" lvl="0" marL="457200" rtl="0" algn="l">
              <a:lnSpc>
                <a:spcPct val="115000"/>
              </a:lnSpc>
              <a:spcBef>
                <a:spcPts val="0"/>
              </a:spcBef>
              <a:spcAft>
                <a:spcPts val="0"/>
              </a:spcAft>
              <a:buClr>
                <a:schemeClr val="dk1"/>
              </a:buClr>
              <a:buSzPts val="1100"/>
              <a:buChar char="●"/>
            </a:pPr>
            <a:r>
              <a:rPr b="1" lang="en" sz="1300">
                <a:solidFill>
                  <a:schemeClr val="dk1"/>
                </a:solidFill>
                <a:latin typeface="Merriweather"/>
                <a:ea typeface="Merriweather"/>
                <a:cs typeface="Merriweather"/>
                <a:sym typeface="Merriweather"/>
              </a:rPr>
              <a:t>Weakened Immunity</a:t>
            </a:r>
            <a:endParaRPr b="1" sz="1300">
              <a:solidFill>
                <a:schemeClr val="dk1"/>
              </a:solidFill>
              <a:latin typeface="Merriweather"/>
              <a:ea typeface="Merriweather"/>
              <a:cs typeface="Merriweather"/>
              <a:sym typeface="Merriweather"/>
            </a:endParaRPr>
          </a:p>
          <a:p>
            <a:pPr indent="-298450" lvl="0" marL="457200" rtl="0" algn="l">
              <a:lnSpc>
                <a:spcPct val="115000"/>
              </a:lnSpc>
              <a:spcBef>
                <a:spcPts val="0"/>
              </a:spcBef>
              <a:spcAft>
                <a:spcPts val="0"/>
              </a:spcAft>
              <a:buClr>
                <a:schemeClr val="dk1"/>
              </a:buClr>
              <a:buSzPts val="1100"/>
              <a:buChar char="●"/>
            </a:pPr>
            <a:r>
              <a:rPr b="1" lang="en" sz="1300">
                <a:solidFill>
                  <a:schemeClr val="dk1"/>
                </a:solidFill>
                <a:latin typeface="Merriweather"/>
                <a:ea typeface="Merriweather"/>
                <a:cs typeface="Merriweather"/>
                <a:sym typeface="Merriweather"/>
              </a:rPr>
              <a:t>Healthcare Strain</a:t>
            </a:r>
            <a:endParaRPr b="1" sz="1300">
              <a:solidFill>
                <a:schemeClr val="dk1"/>
              </a:solidFill>
              <a:latin typeface="Merriweather"/>
              <a:ea typeface="Merriweather"/>
              <a:cs typeface="Merriweather"/>
              <a:sym typeface="Merriweather"/>
            </a:endParaRPr>
          </a:p>
          <a:p>
            <a:pPr indent="0" lvl="0" marL="0" rtl="0" algn="l">
              <a:lnSpc>
                <a:spcPct val="115000"/>
              </a:lnSpc>
              <a:spcBef>
                <a:spcPts val="1200"/>
              </a:spcBef>
              <a:spcAft>
                <a:spcPts val="1200"/>
              </a:spcAft>
              <a:buNone/>
            </a:pPr>
            <a:r>
              <a:t/>
            </a:r>
            <a:endParaRPr sz="1100">
              <a:solidFill>
                <a:schemeClr val="dk1"/>
              </a:solidFill>
            </a:endParaRPr>
          </a:p>
        </p:txBody>
      </p:sp>
      <p:pic>
        <p:nvPicPr>
          <p:cNvPr id="480" name="Google Shape;480;p64" title="alldeaths.png"/>
          <p:cNvPicPr preferRelativeResize="0"/>
          <p:nvPr/>
        </p:nvPicPr>
        <p:blipFill>
          <a:blip r:embed="rId3">
            <a:alphaModFix/>
          </a:blip>
          <a:stretch>
            <a:fillRect/>
          </a:stretch>
        </p:blipFill>
        <p:spPr>
          <a:xfrm>
            <a:off x="95475" y="818410"/>
            <a:ext cx="6287124" cy="36167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84" name="Shape 484"/>
        <p:cNvGrpSpPr/>
        <p:nvPr/>
      </p:nvGrpSpPr>
      <p:grpSpPr>
        <a:xfrm>
          <a:off x="0" y="0"/>
          <a:ext cx="0" cy="0"/>
          <a:chOff x="0" y="0"/>
          <a:chExt cx="0" cy="0"/>
        </a:xfrm>
      </p:grpSpPr>
      <p:sp>
        <p:nvSpPr>
          <p:cNvPr id="485" name="Google Shape;485;p65"/>
          <p:cNvSpPr txBox="1"/>
          <p:nvPr>
            <p:ph idx="4294967295" type="title"/>
          </p:nvPr>
        </p:nvSpPr>
        <p:spPr>
          <a:xfrm>
            <a:off x="228600" y="219850"/>
            <a:ext cx="77400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latin typeface="Merriweather"/>
                <a:ea typeface="Merriweather"/>
                <a:cs typeface="Merriweather"/>
                <a:sym typeface="Merriweather"/>
              </a:rPr>
              <a:t>The data</a:t>
            </a:r>
            <a:endParaRPr b="1">
              <a:solidFill>
                <a:srgbClr val="134F5C"/>
              </a:solidFill>
              <a:latin typeface="Merriweather"/>
              <a:ea typeface="Merriweather"/>
              <a:cs typeface="Merriweather"/>
              <a:sym typeface="Merriweather"/>
            </a:endParaRPr>
          </a:p>
        </p:txBody>
      </p:sp>
      <p:pic>
        <p:nvPicPr>
          <p:cNvPr id="486" name="Google Shape;486;p65"/>
          <p:cNvPicPr preferRelativeResize="0"/>
          <p:nvPr/>
        </p:nvPicPr>
        <p:blipFill>
          <a:blip r:embed="rId3">
            <a:alphaModFix/>
          </a:blip>
          <a:stretch>
            <a:fillRect/>
          </a:stretch>
        </p:blipFill>
        <p:spPr>
          <a:xfrm>
            <a:off x="319750" y="921425"/>
            <a:ext cx="4581502" cy="2244701"/>
          </a:xfrm>
          <a:prstGeom prst="rect">
            <a:avLst/>
          </a:prstGeom>
          <a:noFill/>
          <a:ln>
            <a:noFill/>
          </a:ln>
        </p:spPr>
      </p:pic>
      <p:sp>
        <p:nvSpPr>
          <p:cNvPr id="487" name="Google Shape;487;p65"/>
          <p:cNvSpPr txBox="1"/>
          <p:nvPr/>
        </p:nvSpPr>
        <p:spPr>
          <a:xfrm>
            <a:off x="5213300" y="1027800"/>
            <a:ext cx="3702000" cy="1702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134F5C"/>
              </a:buClr>
              <a:buSzPts val="1200"/>
              <a:buFont typeface="Lexend Light"/>
              <a:buChar char="●"/>
            </a:pPr>
            <a:r>
              <a:rPr lang="en" sz="1200" u="sng">
                <a:solidFill>
                  <a:srgbClr val="134F5C"/>
                </a:solidFill>
                <a:latin typeface="Lexend Light"/>
                <a:ea typeface="Lexend Light"/>
                <a:cs typeface="Lexend Light"/>
                <a:sym typeface="Lexend Light"/>
              </a:rPr>
              <a:t>Government data</a:t>
            </a:r>
            <a:r>
              <a:rPr lang="en" sz="1200">
                <a:solidFill>
                  <a:srgbClr val="134F5C"/>
                </a:solidFill>
                <a:latin typeface="Lexend Light"/>
                <a:ea typeface="Lexend Light"/>
                <a:cs typeface="Lexend Light"/>
                <a:sym typeface="Lexend Light"/>
              </a:rPr>
              <a:t>: </a:t>
            </a:r>
            <a:r>
              <a:rPr b="1" lang="en" sz="1200">
                <a:solidFill>
                  <a:srgbClr val="134F5C"/>
                </a:solidFill>
                <a:latin typeface="Lexend"/>
                <a:ea typeface="Lexend"/>
                <a:cs typeface="Lexend"/>
                <a:sym typeface="Lexend"/>
              </a:rPr>
              <a:t>U.S department of Health and Human services. </a:t>
            </a:r>
            <a:br>
              <a:rPr lang="en" sz="1200">
                <a:solidFill>
                  <a:srgbClr val="134F5C"/>
                </a:solidFill>
                <a:latin typeface="Lexend Light"/>
                <a:ea typeface="Lexend Light"/>
                <a:cs typeface="Lexend Light"/>
                <a:sym typeface="Lexend Light"/>
              </a:rPr>
            </a:br>
            <a:endParaRPr sz="1200">
              <a:solidFill>
                <a:srgbClr val="134F5C"/>
              </a:solidFill>
              <a:latin typeface="Lexend Light"/>
              <a:ea typeface="Lexend Light"/>
              <a:cs typeface="Lexend Light"/>
              <a:sym typeface="Lexend Light"/>
            </a:endParaRPr>
          </a:p>
          <a:p>
            <a:pPr indent="-304800" lvl="0" marL="457200" rtl="0" algn="l">
              <a:spcBef>
                <a:spcPts val="0"/>
              </a:spcBef>
              <a:spcAft>
                <a:spcPts val="0"/>
              </a:spcAft>
              <a:buClr>
                <a:srgbClr val="134F5C"/>
              </a:buClr>
              <a:buSzPts val="1200"/>
              <a:buFont typeface="Lexend Light"/>
              <a:buChar char="●"/>
            </a:pPr>
            <a:r>
              <a:rPr lang="en" sz="1200">
                <a:solidFill>
                  <a:srgbClr val="134F5C"/>
                </a:solidFill>
                <a:latin typeface="Lexend Light"/>
                <a:ea typeface="Lexend Light"/>
                <a:cs typeface="Lexend Light"/>
                <a:sym typeface="Lexend Light"/>
              </a:rPr>
              <a:t>The dataset primarily tracks the behaviors of unvaccinated individuals but also includes data on those who have been vaccinated or/and received the booster dose.</a:t>
            </a:r>
            <a:endParaRPr sz="1200">
              <a:solidFill>
                <a:srgbClr val="134F5C"/>
              </a:solidFill>
              <a:latin typeface="Lexend Light"/>
              <a:ea typeface="Lexend Light"/>
              <a:cs typeface="Lexend Light"/>
              <a:sym typeface="Lexend Light"/>
            </a:endParaRPr>
          </a:p>
        </p:txBody>
      </p:sp>
      <p:sp>
        <p:nvSpPr>
          <p:cNvPr id="488" name="Google Shape;488;p65"/>
          <p:cNvSpPr txBox="1"/>
          <p:nvPr/>
        </p:nvSpPr>
        <p:spPr>
          <a:xfrm>
            <a:off x="5272850" y="2846225"/>
            <a:ext cx="3486300" cy="13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34F5C"/>
                </a:solidFill>
                <a:latin typeface="Lexend Light"/>
                <a:ea typeface="Lexend Light"/>
                <a:cs typeface="Lexend Light"/>
                <a:sym typeface="Lexend Light"/>
              </a:rPr>
              <a:t>In my analysis, I focused on two categories:</a:t>
            </a:r>
            <a:endParaRPr sz="1200">
              <a:solidFill>
                <a:srgbClr val="134F5C"/>
              </a:solidFill>
              <a:latin typeface="Lexend Light"/>
              <a:ea typeface="Lexend Light"/>
              <a:cs typeface="Lexend Light"/>
              <a:sym typeface="Lexend Light"/>
            </a:endParaRPr>
          </a:p>
          <a:p>
            <a:pPr indent="0" lvl="0" marL="0" rtl="0" algn="l">
              <a:spcBef>
                <a:spcPts val="0"/>
              </a:spcBef>
              <a:spcAft>
                <a:spcPts val="0"/>
              </a:spcAft>
              <a:buNone/>
            </a:pPr>
            <a:r>
              <a:t/>
            </a:r>
            <a:endParaRPr sz="1200">
              <a:solidFill>
                <a:srgbClr val="134F5C"/>
              </a:solidFill>
              <a:latin typeface="Lexend Light"/>
              <a:ea typeface="Lexend Light"/>
              <a:cs typeface="Lexend Light"/>
              <a:sym typeface="Lexend Light"/>
            </a:endParaRPr>
          </a:p>
          <a:p>
            <a:pPr indent="-304800" lvl="0" marL="457200" rtl="0" algn="l">
              <a:spcBef>
                <a:spcPts val="0"/>
              </a:spcBef>
              <a:spcAft>
                <a:spcPts val="0"/>
              </a:spcAft>
              <a:buClr>
                <a:srgbClr val="134F5C"/>
              </a:buClr>
              <a:buSzPts val="1200"/>
              <a:buFont typeface="Lexend Light"/>
              <a:buChar char="●"/>
            </a:pPr>
            <a:r>
              <a:rPr lang="en" sz="1200">
                <a:solidFill>
                  <a:srgbClr val="134F5C"/>
                </a:solidFill>
                <a:latin typeface="Lexend Light"/>
                <a:ea typeface="Lexend Light"/>
                <a:cs typeface="Lexend Light"/>
                <a:sym typeface="Lexend Light"/>
              </a:rPr>
              <a:t>Those who have received at least one dose </a:t>
            </a:r>
            <a:endParaRPr sz="1200">
              <a:solidFill>
                <a:srgbClr val="134F5C"/>
              </a:solidFill>
              <a:latin typeface="Lexend Light"/>
              <a:ea typeface="Lexend Light"/>
              <a:cs typeface="Lexend Light"/>
              <a:sym typeface="Lexend Light"/>
            </a:endParaRPr>
          </a:p>
          <a:p>
            <a:pPr indent="-304800" lvl="0" marL="457200" rtl="0" algn="l">
              <a:spcBef>
                <a:spcPts val="0"/>
              </a:spcBef>
              <a:spcAft>
                <a:spcPts val="0"/>
              </a:spcAft>
              <a:buClr>
                <a:srgbClr val="134F5C"/>
              </a:buClr>
              <a:buSzPts val="1200"/>
              <a:buFont typeface="Lexend Light"/>
              <a:buChar char="●"/>
            </a:pPr>
            <a:r>
              <a:rPr lang="en" sz="1200">
                <a:solidFill>
                  <a:srgbClr val="134F5C"/>
                </a:solidFill>
                <a:latin typeface="Lexend Light"/>
                <a:ea typeface="Lexend Light"/>
                <a:cs typeface="Lexend Light"/>
                <a:sym typeface="Lexend Light"/>
              </a:rPr>
              <a:t>Those who have received the bivalent booster dose</a:t>
            </a:r>
            <a:endParaRPr sz="1200">
              <a:solidFill>
                <a:srgbClr val="134F5C"/>
              </a:solidFill>
              <a:latin typeface="Lexend Light"/>
              <a:ea typeface="Lexend Light"/>
              <a:cs typeface="Lexend Light"/>
              <a:sym typeface="Lexend Light"/>
            </a:endParaRPr>
          </a:p>
          <a:p>
            <a:pPr indent="0" lvl="0" marL="0" rtl="0" algn="l">
              <a:spcBef>
                <a:spcPts val="0"/>
              </a:spcBef>
              <a:spcAft>
                <a:spcPts val="0"/>
              </a:spcAft>
              <a:buNone/>
            </a:pPr>
            <a:r>
              <a:t/>
            </a:r>
            <a:endParaRPr sz="1200">
              <a:solidFill>
                <a:srgbClr val="134F5C"/>
              </a:solidFill>
              <a:latin typeface="Lexend Light"/>
              <a:ea typeface="Lexend Light"/>
              <a:cs typeface="Lexend Light"/>
              <a:sym typeface="Lexend Light"/>
            </a:endParaRPr>
          </a:p>
        </p:txBody>
      </p:sp>
      <p:sp>
        <p:nvSpPr>
          <p:cNvPr id="489" name="Google Shape;489;p65"/>
          <p:cNvSpPr txBox="1"/>
          <p:nvPr/>
        </p:nvSpPr>
        <p:spPr>
          <a:xfrm>
            <a:off x="345325" y="4248275"/>
            <a:ext cx="27426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rgbClr val="134F5C"/>
                </a:solidFill>
                <a:latin typeface="Lexend Light"/>
                <a:ea typeface="Lexend Light"/>
                <a:cs typeface="Lexend Light"/>
                <a:sym typeface="Lexend Light"/>
                <a:hlinkClick r:id="rId4">
                  <a:extLst>
                    <a:ext uri="{A12FA001-AC4F-418D-AE19-62706E023703}">
                      <ahyp:hlinkClr val="tx"/>
                    </a:ext>
                  </a:extLst>
                </a:hlinkClick>
              </a:rPr>
              <a:t>Data</a:t>
            </a:r>
            <a:r>
              <a:rPr lang="en" sz="900">
                <a:solidFill>
                  <a:srgbClr val="134F5C"/>
                </a:solidFill>
                <a:latin typeface="Lexend Light"/>
                <a:ea typeface="Lexend Light"/>
                <a:cs typeface="Lexend Light"/>
                <a:sym typeface="Lexend Light"/>
              </a:rPr>
              <a:t>.gov</a:t>
            </a:r>
            <a:endParaRPr sz="900">
              <a:solidFill>
                <a:srgbClr val="134F5C"/>
              </a:solidFill>
              <a:latin typeface="Lexend Light"/>
              <a:ea typeface="Lexend Light"/>
              <a:cs typeface="Lexend Light"/>
              <a:sym typeface="Lexend Light"/>
            </a:endParaRPr>
          </a:p>
        </p:txBody>
      </p:sp>
      <p:pic>
        <p:nvPicPr>
          <p:cNvPr id="490" name="Google Shape;490;p65" title="Screenshot 2025-03-12 at 4.32.10 PM.png"/>
          <p:cNvPicPr preferRelativeResize="0"/>
          <p:nvPr/>
        </p:nvPicPr>
        <p:blipFill>
          <a:blip r:embed="rId5">
            <a:alphaModFix/>
          </a:blip>
          <a:stretch>
            <a:fillRect/>
          </a:stretch>
        </p:blipFill>
        <p:spPr>
          <a:xfrm>
            <a:off x="319750" y="3461275"/>
            <a:ext cx="4581499" cy="7223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94" name="Shape 494"/>
        <p:cNvGrpSpPr/>
        <p:nvPr/>
      </p:nvGrpSpPr>
      <p:grpSpPr>
        <a:xfrm>
          <a:off x="0" y="0"/>
          <a:ext cx="0" cy="0"/>
          <a:chOff x="0" y="0"/>
          <a:chExt cx="0" cy="0"/>
        </a:xfrm>
      </p:grpSpPr>
      <p:sp>
        <p:nvSpPr>
          <p:cNvPr id="495" name="Google Shape;495;p66"/>
          <p:cNvSpPr txBox="1"/>
          <p:nvPr>
            <p:ph idx="1" type="body"/>
          </p:nvPr>
        </p:nvSpPr>
        <p:spPr>
          <a:xfrm>
            <a:off x="357025" y="4393550"/>
            <a:ext cx="860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34F5C"/>
                </a:solidFill>
                <a:latin typeface="Lexend"/>
                <a:ea typeface="Lexend"/>
                <a:cs typeface="Lexend"/>
                <a:sym typeface="Lexend"/>
              </a:rPr>
              <a:t>WHY THE PEAK?</a:t>
            </a:r>
            <a:endParaRPr b="1">
              <a:solidFill>
                <a:srgbClr val="134F5C"/>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a:solidFill>
                  <a:srgbClr val="134F5C"/>
                </a:solidFill>
              </a:rPr>
              <a:t>FDA authorized COVID-19 booster shots for all individuals 18 years of age and older in November 2021.</a:t>
            </a:r>
            <a:endParaRPr>
              <a:solidFill>
                <a:srgbClr val="134F5C"/>
              </a:solidFill>
            </a:endParaRPr>
          </a:p>
          <a:p>
            <a:pPr indent="0" lvl="0" marL="0" rtl="0" algn="l">
              <a:spcBef>
                <a:spcPts val="0"/>
              </a:spcBef>
              <a:spcAft>
                <a:spcPts val="0"/>
              </a:spcAft>
              <a:buNone/>
            </a:pPr>
            <a:r>
              <a:t/>
            </a:r>
            <a:endParaRPr>
              <a:solidFill>
                <a:srgbClr val="134F5C"/>
              </a:solidFill>
            </a:endParaRPr>
          </a:p>
        </p:txBody>
      </p:sp>
      <p:sp>
        <p:nvSpPr>
          <p:cNvPr id="496" name="Google Shape;496;p66"/>
          <p:cNvSpPr txBox="1"/>
          <p:nvPr>
            <p:ph type="title"/>
          </p:nvPr>
        </p:nvSpPr>
        <p:spPr>
          <a:xfrm>
            <a:off x="968725" y="631375"/>
            <a:ext cx="799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134F5C"/>
                </a:solidFill>
              </a:rPr>
              <a:t>TRENDS IN COVID-19 VACCINATION ACROSS THE U.S</a:t>
            </a:r>
            <a:endParaRPr sz="2400">
              <a:solidFill>
                <a:srgbClr val="134F5C"/>
              </a:solidFill>
            </a:endParaRPr>
          </a:p>
        </p:txBody>
      </p:sp>
      <p:pic>
        <p:nvPicPr>
          <p:cNvPr id="497" name="Google Shape;497;p66"/>
          <p:cNvPicPr preferRelativeResize="0"/>
          <p:nvPr/>
        </p:nvPicPr>
        <p:blipFill>
          <a:blip r:embed="rId3">
            <a:alphaModFix/>
          </a:blip>
          <a:stretch>
            <a:fillRect/>
          </a:stretch>
        </p:blipFill>
        <p:spPr>
          <a:xfrm>
            <a:off x="308100" y="1385162"/>
            <a:ext cx="4266701" cy="2373176"/>
          </a:xfrm>
          <a:prstGeom prst="rect">
            <a:avLst/>
          </a:prstGeom>
          <a:noFill/>
          <a:ln>
            <a:noFill/>
          </a:ln>
        </p:spPr>
      </p:pic>
      <p:pic>
        <p:nvPicPr>
          <p:cNvPr id="498" name="Google Shape;498;p66"/>
          <p:cNvPicPr preferRelativeResize="0"/>
          <p:nvPr/>
        </p:nvPicPr>
        <p:blipFill>
          <a:blip r:embed="rId4">
            <a:alphaModFix/>
          </a:blip>
          <a:stretch>
            <a:fillRect/>
          </a:stretch>
        </p:blipFill>
        <p:spPr>
          <a:xfrm>
            <a:off x="4751525" y="1385163"/>
            <a:ext cx="3892627" cy="2373173"/>
          </a:xfrm>
          <a:prstGeom prst="rect">
            <a:avLst/>
          </a:prstGeom>
          <a:noFill/>
          <a:ln>
            <a:noFill/>
          </a:ln>
        </p:spPr>
      </p:pic>
      <p:sp>
        <p:nvSpPr>
          <p:cNvPr id="499" name="Google Shape;499;p66"/>
          <p:cNvSpPr/>
          <p:nvPr/>
        </p:nvSpPr>
        <p:spPr>
          <a:xfrm>
            <a:off x="1784600" y="1641825"/>
            <a:ext cx="303300" cy="290400"/>
          </a:xfrm>
          <a:prstGeom prst="ellipse">
            <a:avLst/>
          </a:prstGeom>
          <a:solidFill>
            <a:srgbClr val="FFFF00">
              <a:alpha val="60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500" name="Google Shape;500;p66" title="Screenshot 2025-03-12 at 4.38.03 PM.png"/>
          <p:cNvPicPr preferRelativeResize="0"/>
          <p:nvPr/>
        </p:nvPicPr>
        <p:blipFill>
          <a:blip r:embed="rId5">
            <a:alphaModFix/>
          </a:blip>
          <a:stretch>
            <a:fillRect/>
          </a:stretch>
        </p:blipFill>
        <p:spPr>
          <a:xfrm>
            <a:off x="164550" y="219850"/>
            <a:ext cx="804175" cy="794151"/>
          </a:xfrm>
          <a:prstGeom prst="rect">
            <a:avLst/>
          </a:prstGeom>
          <a:noFill/>
          <a:ln>
            <a:noFill/>
          </a:ln>
        </p:spPr>
      </p:pic>
      <p:sp>
        <p:nvSpPr>
          <p:cNvPr id="501" name="Google Shape;501;p66"/>
          <p:cNvSpPr txBox="1"/>
          <p:nvPr/>
        </p:nvSpPr>
        <p:spPr>
          <a:xfrm>
            <a:off x="355950" y="3869050"/>
            <a:ext cx="828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34F5C"/>
                </a:solidFill>
                <a:latin typeface="Lexend Light"/>
                <a:ea typeface="Lexend Light"/>
                <a:cs typeface="Lexend Light"/>
                <a:sym typeface="Lexend Light"/>
              </a:rPr>
              <a:t>In the United States, 81% of the population has received at least one dose, and 70% is considered fully vaccinated. Of those, 30% has received a booster dose.</a:t>
            </a:r>
            <a:endParaRPr sz="1200">
              <a:solidFill>
                <a:srgbClr val="134F5C"/>
              </a:solidFill>
              <a:latin typeface="Lexend Light"/>
              <a:ea typeface="Lexend Light"/>
              <a:cs typeface="Lexend Light"/>
              <a:sym typeface="Lexen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05" name="Shape 505"/>
        <p:cNvGrpSpPr/>
        <p:nvPr/>
      </p:nvGrpSpPr>
      <p:grpSpPr>
        <a:xfrm>
          <a:off x="0" y="0"/>
          <a:ext cx="0" cy="0"/>
          <a:chOff x="0" y="0"/>
          <a:chExt cx="0" cy="0"/>
        </a:xfrm>
      </p:grpSpPr>
      <p:sp>
        <p:nvSpPr>
          <p:cNvPr id="506" name="Google Shape;506;p67"/>
          <p:cNvSpPr txBox="1"/>
          <p:nvPr/>
        </p:nvSpPr>
        <p:spPr>
          <a:xfrm>
            <a:off x="1380950" y="629575"/>
            <a:ext cx="23457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
        <p:nvSpPr>
          <p:cNvPr id="507" name="Google Shape;507;p67"/>
          <p:cNvSpPr txBox="1"/>
          <p:nvPr/>
        </p:nvSpPr>
        <p:spPr>
          <a:xfrm>
            <a:off x="6774525" y="403800"/>
            <a:ext cx="2140800" cy="23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pic>
        <p:nvPicPr>
          <p:cNvPr id="508" name="Google Shape;508;p67" title="Screenshot 2025-03-12 at 2.56.16 PM.png"/>
          <p:cNvPicPr preferRelativeResize="0"/>
          <p:nvPr/>
        </p:nvPicPr>
        <p:blipFill>
          <a:blip r:embed="rId3">
            <a:alphaModFix/>
          </a:blip>
          <a:stretch>
            <a:fillRect/>
          </a:stretch>
        </p:blipFill>
        <p:spPr>
          <a:xfrm>
            <a:off x="152400" y="219850"/>
            <a:ext cx="3740427" cy="2307899"/>
          </a:xfrm>
          <a:prstGeom prst="rect">
            <a:avLst/>
          </a:prstGeom>
          <a:noFill/>
          <a:ln>
            <a:noFill/>
          </a:ln>
        </p:spPr>
      </p:pic>
      <p:pic>
        <p:nvPicPr>
          <p:cNvPr id="509" name="Google Shape;509;p67" title="Screenshot 2025-03-12 at 2.56.47 PM.png"/>
          <p:cNvPicPr preferRelativeResize="0"/>
          <p:nvPr/>
        </p:nvPicPr>
        <p:blipFill>
          <a:blip r:embed="rId4">
            <a:alphaModFix/>
          </a:blip>
          <a:stretch>
            <a:fillRect/>
          </a:stretch>
        </p:blipFill>
        <p:spPr>
          <a:xfrm>
            <a:off x="152400" y="2636325"/>
            <a:ext cx="3786226" cy="2354775"/>
          </a:xfrm>
          <a:prstGeom prst="rect">
            <a:avLst/>
          </a:prstGeom>
          <a:noFill/>
          <a:ln>
            <a:noFill/>
          </a:ln>
        </p:spPr>
      </p:pic>
      <p:sp>
        <p:nvSpPr>
          <p:cNvPr id="510" name="Google Shape;510;p67"/>
          <p:cNvSpPr txBox="1"/>
          <p:nvPr/>
        </p:nvSpPr>
        <p:spPr>
          <a:xfrm>
            <a:off x="4000725" y="921625"/>
            <a:ext cx="4751100" cy="3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34F5C"/>
              </a:solidFill>
              <a:latin typeface="Lexend Light"/>
              <a:ea typeface="Lexend Light"/>
              <a:cs typeface="Lexend Light"/>
              <a:sym typeface="Lexend Light"/>
            </a:endParaRPr>
          </a:p>
          <a:p>
            <a:pPr indent="-304800" lvl="0" marL="457200" rtl="0" algn="l">
              <a:spcBef>
                <a:spcPts val="0"/>
              </a:spcBef>
              <a:spcAft>
                <a:spcPts val="0"/>
              </a:spcAft>
              <a:buClr>
                <a:srgbClr val="134F5C"/>
              </a:buClr>
              <a:buSzPts val="1200"/>
              <a:buFont typeface="Lexend Light"/>
              <a:buChar char="●"/>
            </a:pPr>
            <a:r>
              <a:rPr lang="en" sz="1200">
                <a:solidFill>
                  <a:srgbClr val="134F5C"/>
                </a:solidFill>
                <a:latin typeface="Lexend Light"/>
                <a:ea typeface="Lexend Light"/>
                <a:cs typeface="Lexend Light"/>
                <a:sym typeface="Lexend Light"/>
              </a:rPr>
              <a:t>Over 90% of NY residents were vaccinated with at least one dose. And over 82% of NY residents received the two-dose primary series.</a:t>
            </a:r>
            <a:endParaRPr sz="1200">
              <a:solidFill>
                <a:srgbClr val="134F5C"/>
              </a:solidFill>
              <a:latin typeface="Lexend Light"/>
              <a:ea typeface="Lexend Light"/>
              <a:cs typeface="Lexend Light"/>
              <a:sym typeface="Lexend Light"/>
            </a:endParaRPr>
          </a:p>
          <a:p>
            <a:pPr indent="0" lvl="0" marL="457200" rtl="0" algn="l">
              <a:spcBef>
                <a:spcPts val="0"/>
              </a:spcBef>
              <a:spcAft>
                <a:spcPts val="0"/>
              </a:spcAft>
              <a:buNone/>
            </a:pPr>
            <a:r>
              <a:t/>
            </a:r>
            <a:endParaRPr sz="1200">
              <a:solidFill>
                <a:srgbClr val="134F5C"/>
              </a:solidFill>
              <a:latin typeface="Lexend Light"/>
              <a:ea typeface="Lexend Light"/>
              <a:cs typeface="Lexend Light"/>
              <a:sym typeface="Lexend Light"/>
            </a:endParaRPr>
          </a:p>
          <a:p>
            <a:pPr indent="-304800" lvl="0" marL="457200" rtl="0" algn="l">
              <a:spcBef>
                <a:spcPts val="0"/>
              </a:spcBef>
              <a:spcAft>
                <a:spcPts val="0"/>
              </a:spcAft>
              <a:buClr>
                <a:srgbClr val="134F5C"/>
              </a:buClr>
              <a:buSzPts val="1200"/>
              <a:buFont typeface="Lexend Light"/>
              <a:buChar char="●"/>
            </a:pPr>
            <a:r>
              <a:rPr lang="en" sz="1200">
                <a:solidFill>
                  <a:srgbClr val="134F5C"/>
                </a:solidFill>
                <a:latin typeface="Lexend Light"/>
                <a:ea typeface="Lexend Light"/>
                <a:cs typeface="Lexend Light"/>
                <a:sym typeface="Lexend Light"/>
              </a:rPr>
              <a:t>In Texas, 77% of the state’s population received at least one dose. A possible reason for the higher vaccination trend is that Texas has the highest number of counties in the U.S.</a:t>
            </a:r>
            <a:endParaRPr sz="1200">
              <a:solidFill>
                <a:srgbClr val="134F5C"/>
              </a:solidFill>
              <a:latin typeface="Lexend Light"/>
              <a:ea typeface="Lexend Light"/>
              <a:cs typeface="Lexend Light"/>
              <a:sym typeface="Lexend Light"/>
            </a:endParaRPr>
          </a:p>
          <a:p>
            <a:pPr indent="0" lvl="0" marL="457200" rtl="0" algn="l">
              <a:spcBef>
                <a:spcPts val="0"/>
              </a:spcBef>
              <a:spcAft>
                <a:spcPts val="0"/>
              </a:spcAft>
              <a:buNone/>
            </a:pPr>
            <a:r>
              <a:t/>
            </a:r>
            <a:endParaRPr sz="1200">
              <a:solidFill>
                <a:srgbClr val="134F5C"/>
              </a:solidFill>
              <a:latin typeface="Lexend Light"/>
              <a:ea typeface="Lexend Light"/>
              <a:cs typeface="Lexend Light"/>
              <a:sym typeface="Lexend Light"/>
            </a:endParaRPr>
          </a:p>
          <a:p>
            <a:pPr indent="-304800" lvl="0" marL="457200" rtl="0" algn="l">
              <a:spcBef>
                <a:spcPts val="0"/>
              </a:spcBef>
              <a:spcAft>
                <a:spcPts val="0"/>
              </a:spcAft>
              <a:buClr>
                <a:srgbClr val="134F5C"/>
              </a:buClr>
              <a:buSzPts val="1200"/>
              <a:buFont typeface="Lexend Light"/>
              <a:buChar char="●"/>
            </a:pPr>
            <a:r>
              <a:rPr lang="en" sz="1200">
                <a:solidFill>
                  <a:srgbClr val="134F5C"/>
                </a:solidFill>
                <a:latin typeface="Lexend Light"/>
                <a:ea typeface="Lexend Light"/>
                <a:cs typeface="Lexend Light"/>
                <a:sym typeface="Lexend Light"/>
              </a:rPr>
              <a:t>85% of California state has received at least one dose. And 75% of California's population are considered fully vaccinated.</a:t>
            </a:r>
            <a:br>
              <a:rPr lang="en" sz="1200">
                <a:solidFill>
                  <a:srgbClr val="134F5C"/>
                </a:solidFill>
                <a:latin typeface="Lexend Light"/>
                <a:ea typeface="Lexend Light"/>
                <a:cs typeface="Lexend Light"/>
                <a:sym typeface="Lexend Light"/>
              </a:rPr>
            </a:br>
            <a:endParaRPr sz="1200">
              <a:solidFill>
                <a:srgbClr val="134F5C"/>
              </a:solidFill>
              <a:latin typeface="Lexend Light"/>
              <a:ea typeface="Lexend Light"/>
              <a:cs typeface="Lexend Light"/>
              <a:sym typeface="Lexend Light"/>
            </a:endParaRPr>
          </a:p>
          <a:p>
            <a:pPr indent="-304800" lvl="0" marL="457200" rtl="0" algn="l">
              <a:spcBef>
                <a:spcPts val="0"/>
              </a:spcBef>
              <a:spcAft>
                <a:spcPts val="0"/>
              </a:spcAft>
              <a:buClr>
                <a:srgbClr val="134F5C"/>
              </a:buClr>
              <a:buSzPts val="1200"/>
              <a:buFont typeface="Lexend Light"/>
              <a:buChar char="●"/>
            </a:pPr>
            <a:r>
              <a:rPr lang="en" sz="1200">
                <a:solidFill>
                  <a:srgbClr val="134F5C"/>
                </a:solidFill>
                <a:latin typeface="Lexend Light"/>
                <a:ea typeface="Lexend Light"/>
                <a:cs typeface="Lexend Light"/>
                <a:sym typeface="Lexend Light"/>
              </a:rPr>
              <a:t>Florida's low </a:t>
            </a:r>
            <a:r>
              <a:rPr lang="en" sz="1200">
                <a:solidFill>
                  <a:srgbClr val="134F5C"/>
                </a:solidFill>
                <a:latin typeface="Lexend Light"/>
                <a:ea typeface="Lexend Light"/>
                <a:cs typeface="Lexend Light"/>
                <a:sym typeface="Lexend Light"/>
              </a:rPr>
              <a:t>COVID-19 v</a:t>
            </a:r>
            <a:r>
              <a:rPr lang="en" sz="1200">
                <a:solidFill>
                  <a:srgbClr val="134F5C"/>
                </a:solidFill>
                <a:latin typeface="Lexend Light"/>
                <a:ea typeface="Lexend Light"/>
                <a:cs typeface="Lexend Light"/>
                <a:sym typeface="Lexend Light"/>
              </a:rPr>
              <a:t>accination rates was significantly associated with voting preferences in the 2020 presidential election.</a:t>
            </a:r>
            <a:br>
              <a:rPr lang="en" sz="1200">
                <a:solidFill>
                  <a:srgbClr val="134F5C"/>
                </a:solidFill>
                <a:latin typeface="Lexend Light"/>
                <a:ea typeface="Lexend Light"/>
                <a:cs typeface="Lexend Light"/>
                <a:sym typeface="Lexend Light"/>
              </a:rPr>
            </a:br>
            <a:endParaRPr sz="1200">
              <a:solidFill>
                <a:srgbClr val="134F5C"/>
              </a:solidFill>
              <a:latin typeface="Lexend Light"/>
              <a:ea typeface="Lexend Light"/>
              <a:cs typeface="Lexend Light"/>
              <a:sym typeface="Lexend Light"/>
            </a:endParaRPr>
          </a:p>
          <a:p>
            <a:pPr indent="0" lvl="0" marL="0" rtl="0" algn="l">
              <a:spcBef>
                <a:spcPts val="0"/>
              </a:spcBef>
              <a:spcAft>
                <a:spcPts val="0"/>
              </a:spcAft>
              <a:buNone/>
            </a:pPr>
            <a:r>
              <a:t/>
            </a:r>
            <a:endParaRPr sz="1200">
              <a:solidFill>
                <a:srgbClr val="134F5C"/>
              </a:solidFill>
              <a:latin typeface="Lexend Light"/>
              <a:ea typeface="Lexend Light"/>
              <a:cs typeface="Lexend Light"/>
              <a:sym typeface="Lexend Light"/>
            </a:endParaRPr>
          </a:p>
          <a:p>
            <a:pPr indent="0" lvl="0" marL="0" rtl="0" algn="l">
              <a:spcBef>
                <a:spcPts val="0"/>
              </a:spcBef>
              <a:spcAft>
                <a:spcPts val="0"/>
              </a:spcAft>
              <a:buNone/>
            </a:pPr>
            <a:r>
              <a:t/>
            </a:r>
            <a:endParaRPr sz="1200">
              <a:solidFill>
                <a:srgbClr val="134F5C"/>
              </a:solidFill>
              <a:latin typeface="Lexend Light"/>
              <a:ea typeface="Lexend Light"/>
              <a:cs typeface="Lexend Light"/>
              <a:sym typeface="Lexend Light"/>
            </a:endParaRPr>
          </a:p>
        </p:txBody>
      </p:sp>
      <p:sp>
        <p:nvSpPr>
          <p:cNvPr id="511" name="Google Shape;511;p67"/>
          <p:cNvSpPr txBox="1"/>
          <p:nvPr/>
        </p:nvSpPr>
        <p:spPr>
          <a:xfrm>
            <a:off x="4080675" y="668550"/>
            <a:ext cx="45912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134F5C"/>
                </a:solidFill>
                <a:latin typeface="Lexend"/>
                <a:ea typeface="Lexend"/>
                <a:cs typeface="Lexend"/>
                <a:sym typeface="Lexend"/>
              </a:rPr>
              <a:t>VACCINATION TRENDS BY STATES:</a:t>
            </a:r>
            <a:endParaRPr b="1" sz="1300">
              <a:solidFill>
                <a:srgbClr val="134F5C"/>
              </a:solidFill>
              <a:latin typeface="Lexend"/>
              <a:ea typeface="Lexend"/>
              <a:cs typeface="Lexend"/>
              <a:sym typeface="Lexend"/>
            </a:endParaRPr>
          </a:p>
        </p:txBody>
      </p:sp>
      <p:pic>
        <p:nvPicPr>
          <p:cNvPr id="512" name="Google Shape;512;p67" title="Screenshot 2025-03-12 at 4.03.54 PM.png"/>
          <p:cNvPicPr preferRelativeResize="0"/>
          <p:nvPr/>
        </p:nvPicPr>
        <p:blipFill>
          <a:blip r:embed="rId5">
            <a:alphaModFix/>
          </a:blip>
          <a:stretch>
            <a:fillRect/>
          </a:stretch>
        </p:blipFill>
        <p:spPr>
          <a:xfrm>
            <a:off x="7262850" y="219850"/>
            <a:ext cx="1797074" cy="884550"/>
          </a:xfrm>
          <a:prstGeom prst="rect">
            <a:avLst/>
          </a:prstGeom>
          <a:noFill/>
          <a:ln>
            <a:noFill/>
          </a:ln>
        </p:spPr>
      </p:pic>
      <p:sp>
        <p:nvSpPr>
          <p:cNvPr id="513" name="Google Shape;513;p67"/>
          <p:cNvSpPr txBox="1"/>
          <p:nvPr/>
        </p:nvSpPr>
        <p:spPr>
          <a:xfrm>
            <a:off x="4160625" y="4197325"/>
            <a:ext cx="45912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34F5C"/>
                </a:solidFill>
                <a:latin typeface="Lexend"/>
                <a:ea typeface="Lexend"/>
                <a:cs typeface="Lexend"/>
                <a:sym typeface="Lexend"/>
              </a:rPr>
              <a:t>Overall, the trends align with our expectations:</a:t>
            </a:r>
            <a:endParaRPr b="1" sz="1100">
              <a:solidFill>
                <a:srgbClr val="134F5C"/>
              </a:solidFill>
              <a:latin typeface="Lexend"/>
              <a:ea typeface="Lexend"/>
              <a:cs typeface="Lexend"/>
              <a:sym typeface="Lexend"/>
            </a:endParaRPr>
          </a:p>
        </p:txBody>
      </p:sp>
      <p:sp>
        <p:nvSpPr>
          <p:cNvPr id="514" name="Google Shape;514;p67"/>
          <p:cNvSpPr txBox="1"/>
          <p:nvPr/>
        </p:nvSpPr>
        <p:spPr>
          <a:xfrm>
            <a:off x="4227675" y="4497025"/>
            <a:ext cx="42972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34F5C"/>
                </a:solidFill>
                <a:latin typeface="Lexend Light"/>
                <a:ea typeface="Lexend Light"/>
                <a:cs typeface="Lexend Light"/>
                <a:sym typeface="Lexend Light"/>
              </a:rPr>
              <a:t>A higher prevalence of vaccinated individuals leads to a reduced number of deaths in the population across all states.</a:t>
            </a:r>
            <a:endParaRPr sz="1100">
              <a:solidFill>
                <a:srgbClr val="134F5C"/>
              </a:solidFill>
              <a:latin typeface="Lexend Light"/>
              <a:ea typeface="Lexend Light"/>
              <a:cs typeface="Lexend Light"/>
              <a:sym typeface="Lexend Light"/>
            </a:endParaRPr>
          </a:p>
          <a:p>
            <a:pPr indent="0" lvl="0" marL="0" rtl="0" algn="l">
              <a:spcBef>
                <a:spcPts val="0"/>
              </a:spcBef>
              <a:spcAft>
                <a:spcPts val="0"/>
              </a:spcAft>
              <a:buNone/>
            </a:pPr>
            <a:r>
              <a:t/>
            </a:r>
            <a:endParaRPr sz="1100">
              <a:solidFill>
                <a:srgbClr val="134F5C"/>
              </a:solidFill>
              <a:latin typeface="Lexend Light"/>
              <a:ea typeface="Lexend Light"/>
              <a:cs typeface="Lexend Light"/>
              <a:sym typeface="Lexen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18" name="Shape 518"/>
        <p:cNvGrpSpPr/>
        <p:nvPr/>
      </p:nvGrpSpPr>
      <p:grpSpPr>
        <a:xfrm>
          <a:off x="0" y="0"/>
          <a:ext cx="0" cy="0"/>
          <a:chOff x="0" y="0"/>
          <a:chExt cx="0" cy="0"/>
        </a:xfrm>
      </p:grpSpPr>
      <p:sp>
        <p:nvSpPr>
          <p:cNvPr id="519" name="Google Shape;519;p68"/>
          <p:cNvSpPr txBox="1"/>
          <p:nvPr>
            <p:ph idx="4294967295" type="title"/>
          </p:nvPr>
        </p:nvSpPr>
        <p:spPr>
          <a:xfrm>
            <a:off x="228600" y="219900"/>
            <a:ext cx="77400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C1130"/>
                </a:solidFill>
                <a:latin typeface="Merriweather"/>
                <a:ea typeface="Merriweather"/>
                <a:cs typeface="Merriweather"/>
                <a:sym typeface="Merriweather"/>
              </a:rPr>
              <a:t>Conclusions</a:t>
            </a:r>
            <a:endParaRPr b="1">
              <a:solidFill>
                <a:srgbClr val="4C1130"/>
              </a:solidFill>
              <a:latin typeface="Merriweather"/>
              <a:ea typeface="Merriweather"/>
              <a:cs typeface="Merriweather"/>
              <a:sym typeface="Merriweather"/>
            </a:endParaRPr>
          </a:p>
        </p:txBody>
      </p:sp>
      <p:sp>
        <p:nvSpPr>
          <p:cNvPr id="520" name="Google Shape;520;p68"/>
          <p:cNvSpPr txBox="1"/>
          <p:nvPr/>
        </p:nvSpPr>
        <p:spPr>
          <a:xfrm>
            <a:off x="444625" y="1100825"/>
            <a:ext cx="7740000" cy="1921800"/>
          </a:xfrm>
          <a:prstGeom prst="rect">
            <a:avLst/>
          </a:prstGeom>
          <a:noFill/>
          <a:ln>
            <a:noFill/>
          </a:ln>
        </p:spPr>
        <p:txBody>
          <a:bodyPr anchorCtr="0" anchor="t" bIns="91425" lIns="91425" spcFirstLastPara="1" rIns="91425" wrap="square" tIns="91425">
            <a:noAutofit/>
          </a:bodyPr>
          <a:lstStyle/>
          <a:p>
            <a:pPr indent="-355600" lvl="0" marL="457200" rtl="0" algn="l">
              <a:spcBef>
                <a:spcPts val="1000"/>
              </a:spcBef>
              <a:spcAft>
                <a:spcPts val="0"/>
              </a:spcAft>
              <a:buClr>
                <a:srgbClr val="4C1130"/>
              </a:buClr>
              <a:buSzPts val="2000"/>
              <a:buFont typeface="Lexend Light"/>
              <a:buChar char="●"/>
            </a:pPr>
            <a:r>
              <a:rPr lang="en" sz="2000">
                <a:solidFill>
                  <a:srgbClr val="4C1130"/>
                </a:solidFill>
                <a:latin typeface="Lexend Light"/>
                <a:ea typeface="Lexend Light"/>
                <a:cs typeface="Lexend Light"/>
                <a:sym typeface="Lexend Light"/>
              </a:rPr>
              <a:t>Examined trends in COVID-19 cases, deaths, and vaccinations from 2020-2023</a:t>
            </a:r>
            <a:endParaRPr sz="2000">
              <a:solidFill>
                <a:srgbClr val="4C1130"/>
              </a:solidFill>
              <a:latin typeface="Lexend Light"/>
              <a:ea typeface="Lexend Light"/>
              <a:cs typeface="Lexend Light"/>
              <a:sym typeface="Lexend Light"/>
            </a:endParaRPr>
          </a:p>
          <a:p>
            <a:pPr indent="-355600" lvl="0" marL="457200" rtl="0" algn="l">
              <a:spcBef>
                <a:spcPts val="1000"/>
              </a:spcBef>
              <a:spcAft>
                <a:spcPts val="0"/>
              </a:spcAft>
              <a:buClr>
                <a:srgbClr val="4C1130"/>
              </a:buClr>
              <a:buSzPts val="2000"/>
              <a:buFont typeface="Lexend Light"/>
              <a:buChar char="●"/>
            </a:pPr>
            <a:r>
              <a:rPr lang="en" sz="2000">
                <a:solidFill>
                  <a:srgbClr val="4C1130"/>
                </a:solidFill>
                <a:latin typeface="Lexend Light"/>
                <a:ea typeface="Lexend Light"/>
                <a:cs typeface="Lexend Light"/>
                <a:sym typeface="Lexend Light"/>
              </a:rPr>
              <a:t>Explored trends in comorbidities and mortality in the COVID-19 pandemic</a:t>
            </a:r>
            <a:endParaRPr sz="2000">
              <a:solidFill>
                <a:srgbClr val="4C1130"/>
              </a:solidFill>
              <a:latin typeface="Lexend Light"/>
              <a:ea typeface="Lexend Light"/>
              <a:cs typeface="Lexend Light"/>
              <a:sym typeface="Lexend Light"/>
            </a:endParaRPr>
          </a:p>
          <a:p>
            <a:pPr indent="0" lvl="0" marL="0" rtl="0" algn="l">
              <a:spcBef>
                <a:spcPts val="1000"/>
              </a:spcBef>
              <a:spcAft>
                <a:spcPts val="0"/>
              </a:spcAft>
              <a:buNone/>
            </a:pPr>
            <a:r>
              <a:t/>
            </a:r>
            <a:endParaRPr sz="2000">
              <a:solidFill>
                <a:srgbClr val="4C1130"/>
              </a:solidFill>
              <a:latin typeface="Lexend Light"/>
              <a:ea typeface="Lexend Light"/>
              <a:cs typeface="Lexend Light"/>
              <a:sym typeface="Lexend Light"/>
            </a:endParaRPr>
          </a:p>
          <a:p>
            <a:pPr indent="0" lvl="0" marL="0" rtl="0" algn="l">
              <a:spcBef>
                <a:spcPts val="1000"/>
              </a:spcBef>
              <a:spcAft>
                <a:spcPts val="1000"/>
              </a:spcAft>
              <a:buNone/>
            </a:pPr>
            <a:r>
              <a:t/>
            </a:r>
            <a:endParaRPr sz="2000">
              <a:solidFill>
                <a:srgbClr val="4C1130"/>
              </a:solidFill>
              <a:latin typeface="Lexend Light"/>
              <a:ea typeface="Lexend Light"/>
              <a:cs typeface="Lexend Light"/>
              <a:sym typeface="Lexend Light"/>
            </a:endParaRPr>
          </a:p>
        </p:txBody>
      </p:sp>
      <p:pic>
        <p:nvPicPr>
          <p:cNvPr descr="File:SARS-CoV-2 without background.png - Wikipedia" id="521" name="Google Shape;521;p68"/>
          <p:cNvPicPr preferRelativeResize="0"/>
          <p:nvPr/>
        </p:nvPicPr>
        <p:blipFill>
          <a:blip r:embed="rId3">
            <a:alphaModFix/>
          </a:blip>
          <a:stretch>
            <a:fillRect/>
          </a:stretch>
        </p:blipFill>
        <p:spPr>
          <a:xfrm>
            <a:off x="7095950" y="219850"/>
            <a:ext cx="1764299" cy="1771226"/>
          </a:xfrm>
          <a:prstGeom prst="rect">
            <a:avLst/>
          </a:prstGeom>
          <a:noFill/>
          <a:ln>
            <a:noFill/>
          </a:ln>
        </p:spPr>
      </p:pic>
      <p:pic>
        <p:nvPicPr>
          <p:cNvPr descr="Prevent Serious Illness, Get Updated COVID-19 and Flu Vaccines ..." id="522" name="Google Shape;522;p68"/>
          <p:cNvPicPr preferRelativeResize="0"/>
          <p:nvPr/>
        </p:nvPicPr>
        <p:blipFill>
          <a:blip r:embed="rId4">
            <a:alphaModFix/>
          </a:blip>
          <a:stretch>
            <a:fillRect/>
          </a:stretch>
        </p:blipFill>
        <p:spPr>
          <a:xfrm>
            <a:off x="188519" y="3022637"/>
            <a:ext cx="2657505" cy="1771224"/>
          </a:xfrm>
          <a:prstGeom prst="rect">
            <a:avLst/>
          </a:prstGeom>
          <a:noFill/>
          <a:ln>
            <a:noFill/>
          </a:ln>
        </p:spPr>
      </p:pic>
      <p:sp>
        <p:nvSpPr>
          <p:cNvPr id="523" name="Google Shape;523;p68"/>
          <p:cNvSpPr txBox="1"/>
          <p:nvPr/>
        </p:nvSpPr>
        <p:spPr>
          <a:xfrm>
            <a:off x="3007850" y="3274325"/>
            <a:ext cx="5505600" cy="17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741B47"/>
                </a:solidFill>
                <a:latin typeface="Lexend Light"/>
                <a:ea typeface="Lexend Light"/>
                <a:cs typeface="Lexend Light"/>
                <a:sym typeface="Lexend Light"/>
              </a:rPr>
              <a:t>Higher vaccination rates ultimately contribute to a decline in death count!</a:t>
            </a:r>
            <a:endParaRPr sz="2000">
              <a:solidFill>
                <a:srgbClr val="741B47"/>
              </a:solidFill>
              <a:latin typeface="Lexend Light"/>
              <a:ea typeface="Lexend Light"/>
              <a:cs typeface="Lexend Light"/>
              <a:sym typeface="Lexen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69"/>
          <p:cNvSpPr txBox="1"/>
          <p:nvPr>
            <p:ph type="title"/>
          </p:nvPr>
        </p:nvSpPr>
        <p:spPr>
          <a:xfrm>
            <a:off x="508900" y="1825200"/>
            <a:ext cx="87762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0620">
                <a:solidFill>
                  <a:schemeClr val="lt1"/>
                </a:solidFill>
              </a:rPr>
              <a:t>Thank You!</a:t>
            </a:r>
            <a:endParaRPr sz="1062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01" name="Shape 401"/>
        <p:cNvGrpSpPr/>
        <p:nvPr/>
      </p:nvGrpSpPr>
      <p:grpSpPr>
        <a:xfrm>
          <a:off x="0" y="0"/>
          <a:ext cx="0" cy="0"/>
          <a:chOff x="0" y="0"/>
          <a:chExt cx="0" cy="0"/>
        </a:xfrm>
      </p:grpSpPr>
      <p:sp>
        <p:nvSpPr>
          <p:cNvPr id="402" name="Google Shape;402;p55"/>
          <p:cNvSpPr txBox="1"/>
          <p:nvPr>
            <p:ph idx="4294967295" type="title"/>
          </p:nvPr>
        </p:nvSpPr>
        <p:spPr>
          <a:xfrm>
            <a:off x="228600" y="219850"/>
            <a:ext cx="32709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Merriweather"/>
                <a:ea typeface="Merriweather"/>
                <a:cs typeface="Merriweather"/>
                <a:sym typeface="Merriweather"/>
              </a:rPr>
              <a:t>Introduction</a:t>
            </a:r>
            <a:endParaRPr b="1">
              <a:solidFill>
                <a:srgbClr val="274E13"/>
              </a:solidFill>
              <a:latin typeface="Merriweather"/>
              <a:ea typeface="Merriweather"/>
              <a:cs typeface="Merriweather"/>
              <a:sym typeface="Merriweather"/>
            </a:endParaRPr>
          </a:p>
        </p:txBody>
      </p:sp>
      <p:sp>
        <p:nvSpPr>
          <p:cNvPr id="403" name="Google Shape;403;p55"/>
          <p:cNvSpPr txBox="1"/>
          <p:nvPr/>
        </p:nvSpPr>
        <p:spPr>
          <a:xfrm>
            <a:off x="388625" y="1293475"/>
            <a:ext cx="7627800" cy="8022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2200">
                <a:solidFill>
                  <a:srgbClr val="274E13"/>
                </a:solidFill>
                <a:latin typeface="Lexend Light"/>
                <a:ea typeface="Lexend Light"/>
                <a:cs typeface="Lexend Light"/>
                <a:sym typeface="Lexend Light"/>
              </a:rPr>
              <a:t>We performed an examination of particular aspects of the COVID-19 pandemic</a:t>
            </a:r>
            <a:endParaRPr sz="2200">
              <a:solidFill>
                <a:srgbClr val="274E13"/>
              </a:solidFill>
              <a:latin typeface="Lexend Light"/>
              <a:ea typeface="Lexend Light"/>
              <a:cs typeface="Lexend Light"/>
              <a:sym typeface="Lexend Light"/>
            </a:endParaRPr>
          </a:p>
          <a:p>
            <a:pPr indent="0" lvl="0" marL="0" rtl="0" algn="l">
              <a:spcBef>
                <a:spcPts val="1000"/>
              </a:spcBef>
              <a:spcAft>
                <a:spcPts val="0"/>
              </a:spcAft>
              <a:buNone/>
            </a:pPr>
            <a:r>
              <a:t/>
            </a:r>
            <a:endParaRPr sz="2200">
              <a:solidFill>
                <a:srgbClr val="274E13"/>
              </a:solidFill>
              <a:latin typeface="Lexend Light"/>
              <a:ea typeface="Lexend Light"/>
              <a:cs typeface="Lexend Light"/>
              <a:sym typeface="Lexend Light"/>
            </a:endParaRPr>
          </a:p>
          <a:p>
            <a:pPr indent="0" lvl="0" marL="0" rtl="0" algn="l">
              <a:spcBef>
                <a:spcPts val="1000"/>
              </a:spcBef>
              <a:spcAft>
                <a:spcPts val="1000"/>
              </a:spcAft>
              <a:buNone/>
            </a:pPr>
            <a:r>
              <a:t/>
            </a:r>
            <a:endParaRPr sz="2200">
              <a:solidFill>
                <a:srgbClr val="274E13"/>
              </a:solidFill>
              <a:latin typeface="Lexend Light"/>
              <a:ea typeface="Lexend Light"/>
              <a:cs typeface="Lexend Light"/>
              <a:sym typeface="Lexend Light"/>
            </a:endParaRPr>
          </a:p>
        </p:txBody>
      </p:sp>
      <p:pic>
        <p:nvPicPr>
          <p:cNvPr id="404" name="Google Shape;404;p55" title="virus.png"/>
          <p:cNvPicPr preferRelativeResize="0"/>
          <p:nvPr/>
        </p:nvPicPr>
        <p:blipFill>
          <a:blip r:embed="rId3">
            <a:alphaModFix/>
          </a:blip>
          <a:stretch>
            <a:fillRect/>
          </a:stretch>
        </p:blipFill>
        <p:spPr>
          <a:xfrm>
            <a:off x="7577063" y="4115075"/>
            <a:ext cx="802075" cy="802075"/>
          </a:xfrm>
          <a:prstGeom prst="rect">
            <a:avLst/>
          </a:prstGeom>
          <a:noFill/>
          <a:ln>
            <a:noFill/>
          </a:ln>
        </p:spPr>
      </p:pic>
      <p:sp>
        <p:nvSpPr>
          <p:cNvPr id="405" name="Google Shape;405;p55"/>
          <p:cNvSpPr/>
          <p:nvPr/>
        </p:nvSpPr>
        <p:spPr>
          <a:xfrm>
            <a:off x="228600" y="2344625"/>
            <a:ext cx="3453900" cy="969000"/>
          </a:xfrm>
          <a:prstGeom prst="roundRect">
            <a:avLst>
              <a:gd fmla="val 16667" name="adj"/>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F4FFF0"/>
                </a:solidFill>
                <a:latin typeface="Merriweather"/>
                <a:ea typeface="Merriweather"/>
                <a:cs typeface="Merriweather"/>
                <a:sym typeface="Merriweather"/>
              </a:rPr>
              <a:t>CASE COUNTS</a:t>
            </a:r>
            <a:endParaRPr b="1">
              <a:solidFill>
                <a:srgbClr val="F4FFF0"/>
              </a:solidFill>
              <a:latin typeface="Merriweather"/>
              <a:ea typeface="Merriweather"/>
              <a:cs typeface="Merriweather"/>
              <a:sym typeface="Merriweather"/>
            </a:endParaRPr>
          </a:p>
        </p:txBody>
      </p:sp>
      <p:sp>
        <p:nvSpPr>
          <p:cNvPr id="406" name="Google Shape;406;p55"/>
          <p:cNvSpPr/>
          <p:nvPr/>
        </p:nvSpPr>
        <p:spPr>
          <a:xfrm>
            <a:off x="3803150" y="2344625"/>
            <a:ext cx="3453900" cy="969000"/>
          </a:xfrm>
          <a:prstGeom prst="roundRect">
            <a:avLst>
              <a:gd fmla="val 16667" name="adj"/>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4FFF0"/>
                </a:solidFill>
                <a:latin typeface="Merriweather"/>
                <a:ea typeface="Merriweather"/>
                <a:cs typeface="Merriweather"/>
                <a:sym typeface="Merriweather"/>
              </a:rPr>
              <a:t>ASSOCIATED</a:t>
            </a:r>
            <a:endParaRPr b="1" sz="2500">
              <a:solidFill>
                <a:srgbClr val="F4FFF0"/>
              </a:solidFill>
              <a:latin typeface="Merriweather"/>
              <a:ea typeface="Merriweather"/>
              <a:cs typeface="Merriweather"/>
              <a:sym typeface="Merriweather"/>
            </a:endParaRPr>
          </a:p>
          <a:p>
            <a:pPr indent="0" lvl="0" marL="0" rtl="0" algn="ctr">
              <a:spcBef>
                <a:spcPts val="0"/>
              </a:spcBef>
              <a:spcAft>
                <a:spcPts val="0"/>
              </a:spcAft>
              <a:buNone/>
            </a:pPr>
            <a:r>
              <a:rPr b="1" lang="en" sz="2500">
                <a:solidFill>
                  <a:srgbClr val="F4FFF0"/>
                </a:solidFill>
                <a:latin typeface="Merriweather"/>
                <a:ea typeface="Merriweather"/>
                <a:cs typeface="Merriweather"/>
                <a:sym typeface="Merriweather"/>
              </a:rPr>
              <a:t>CONDITIONS</a:t>
            </a:r>
            <a:endParaRPr b="1" sz="2500">
              <a:solidFill>
                <a:srgbClr val="F4FFF0"/>
              </a:solidFill>
              <a:latin typeface="Merriweather"/>
              <a:ea typeface="Merriweather"/>
              <a:cs typeface="Merriweather"/>
              <a:sym typeface="Merriweather"/>
            </a:endParaRPr>
          </a:p>
        </p:txBody>
      </p:sp>
      <p:sp>
        <p:nvSpPr>
          <p:cNvPr id="407" name="Google Shape;407;p55"/>
          <p:cNvSpPr/>
          <p:nvPr/>
        </p:nvSpPr>
        <p:spPr>
          <a:xfrm>
            <a:off x="228600" y="3414750"/>
            <a:ext cx="3453900" cy="969000"/>
          </a:xfrm>
          <a:prstGeom prst="roundRect">
            <a:avLst>
              <a:gd fmla="val 16667" name="adj"/>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4FFF0"/>
                </a:solidFill>
                <a:latin typeface="Merriweather"/>
                <a:ea typeface="Merriweather"/>
                <a:cs typeface="Merriweather"/>
                <a:sym typeface="Merriweather"/>
              </a:rPr>
              <a:t>VACCINATION RATES</a:t>
            </a:r>
            <a:endParaRPr b="1" sz="2500">
              <a:solidFill>
                <a:srgbClr val="F4FFF0"/>
              </a:solidFill>
              <a:latin typeface="Merriweather"/>
              <a:ea typeface="Merriweather"/>
              <a:cs typeface="Merriweather"/>
              <a:sym typeface="Merriweather"/>
            </a:endParaRPr>
          </a:p>
        </p:txBody>
      </p:sp>
      <p:sp>
        <p:nvSpPr>
          <p:cNvPr id="408" name="Google Shape;408;p55"/>
          <p:cNvSpPr/>
          <p:nvPr/>
        </p:nvSpPr>
        <p:spPr>
          <a:xfrm>
            <a:off x="3803150" y="3414750"/>
            <a:ext cx="3453900" cy="969000"/>
          </a:xfrm>
          <a:prstGeom prst="roundRect">
            <a:avLst>
              <a:gd fmla="val 16667" name="adj"/>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4FFF0"/>
                </a:solidFill>
                <a:latin typeface="Merriweather"/>
                <a:ea typeface="Merriweather"/>
                <a:cs typeface="Merriweather"/>
                <a:sym typeface="Merriweather"/>
              </a:rPr>
              <a:t>DEATH</a:t>
            </a:r>
            <a:r>
              <a:rPr b="1" lang="en" sz="3000">
                <a:solidFill>
                  <a:srgbClr val="F4FFF0"/>
                </a:solidFill>
                <a:latin typeface="Merriweather"/>
                <a:ea typeface="Merriweather"/>
                <a:cs typeface="Merriweather"/>
                <a:sym typeface="Merriweather"/>
              </a:rPr>
              <a:t> COUNTS</a:t>
            </a:r>
            <a:endParaRPr b="1">
              <a:solidFill>
                <a:srgbClr val="F4FFF0"/>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12" name="Shape 412"/>
        <p:cNvGrpSpPr/>
        <p:nvPr/>
      </p:nvGrpSpPr>
      <p:grpSpPr>
        <a:xfrm>
          <a:off x="0" y="0"/>
          <a:ext cx="0" cy="0"/>
          <a:chOff x="0" y="0"/>
          <a:chExt cx="0" cy="0"/>
        </a:xfrm>
      </p:grpSpPr>
      <p:sp>
        <p:nvSpPr>
          <p:cNvPr id="413" name="Google Shape;413;p56"/>
          <p:cNvSpPr txBox="1"/>
          <p:nvPr>
            <p:ph idx="4294967295" type="title"/>
          </p:nvPr>
        </p:nvSpPr>
        <p:spPr>
          <a:xfrm>
            <a:off x="228600" y="219850"/>
            <a:ext cx="32709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Merriweather"/>
                <a:ea typeface="Merriweather"/>
                <a:cs typeface="Merriweather"/>
                <a:sym typeface="Merriweather"/>
              </a:rPr>
              <a:t>Methods</a:t>
            </a:r>
            <a:endParaRPr b="1">
              <a:solidFill>
                <a:srgbClr val="274E13"/>
              </a:solidFill>
              <a:latin typeface="Merriweather"/>
              <a:ea typeface="Merriweather"/>
              <a:cs typeface="Merriweather"/>
              <a:sym typeface="Merriweather"/>
            </a:endParaRPr>
          </a:p>
        </p:txBody>
      </p:sp>
      <p:pic>
        <p:nvPicPr>
          <p:cNvPr id="414" name="Google Shape;414;p56"/>
          <p:cNvPicPr preferRelativeResize="0"/>
          <p:nvPr/>
        </p:nvPicPr>
        <p:blipFill>
          <a:blip r:embed="rId3">
            <a:alphaModFix/>
          </a:blip>
          <a:stretch>
            <a:fillRect/>
          </a:stretch>
        </p:blipFill>
        <p:spPr>
          <a:xfrm>
            <a:off x="3506675" y="3056875"/>
            <a:ext cx="2130650" cy="1680850"/>
          </a:xfrm>
          <a:prstGeom prst="rect">
            <a:avLst/>
          </a:prstGeom>
          <a:noFill/>
          <a:ln>
            <a:noFill/>
          </a:ln>
        </p:spPr>
      </p:pic>
      <p:pic>
        <p:nvPicPr>
          <p:cNvPr id="415" name="Google Shape;415;p56"/>
          <p:cNvPicPr preferRelativeResize="0"/>
          <p:nvPr/>
        </p:nvPicPr>
        <p:blipFill>
          <a:blip r:embed="rId4">
            <a:alphaModFix/>
          </a:blip>
          <a:stretch>
            <a:fillRect/>
          </a:stretch>
        </p:blipFill>
        <p:spPr>
          <a:xfrm>
            <a:off x="5949275" y="2764775"/>
            <a:ext cx="2028825" cy="2028825"/>
          </a:xfrm>
          <a:prstGeom prst="rect">
            <a:avLst/>
          </a:prstGeom>
          <a:noFill/>
          <a:ln>
            <a:noFill/>
          </a:ln>
        </p:spPr>
      </p:pic>
      <p:sp>
        <p:nvSpPr>
          <p:cNvPr id="416" name="Google Shape;416;p56"/>
          <p:cNvSpPr txBox="1"/>
          <p:nvPr/>
        </p:nvSpPr>
        <p:spPr>
          <a:xfrm>
            <a:off x="568750" y="964650"/>
            <a:ext cx="7627800" cy="16782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Clr>
                <a:srgbClr val="274E13"/>
              </a:buClr>
              <a:buSzPts val="1800"/>
              <a:buFont typeface="Lexend Light"/>
              <a:buChar char="●"/>
            </a:pPr>
            <a:r>
              <a:rPr lang="en" sz="1800">
                <a:solidFill>
                  <a:srgbClr val="274E13"/>
                </a:solidFill>
                <a:latin typeface="Lexend Light"/>
                <a:ea typeface="Lexend Light"/>
                <a:cs typeface="Lexend Light"/>
                <a:sym typeface="Lexend Light"/>
              </a:rPr>
              <a:t>Three government datasets from the Centers for Disease Control and Prevention and Department of Health and Human Services</a:t>
            </a:r>
            <a:endParaRPr sz="1800">
              <a:solidFill>
                <a:srgbClr val="274E13"/>
              </a:solidFill>
              <a:latin typeface="Lexend Light"/>
              <a:ea typeface="Lexend Light"/>
              <a:cs typeface="Lexend Light"/>
              <a:sym typeface="Lexend Light"/>
            </a:endParaRPr>
          </a:p>
          <a:p>
            <a:pPr indent="-342900" lvl="0" marL="457200" rtl="0" algn="l">
              <a:spcBef>
                <a:spcPts val="1000"/>
              </a:spcBef>
              <a:spcAft>
                <a:spcPts val="0"/>
              </a:spcAft>
              <a:buClr>
                <a:srgbClr val="274E13"/>
              </a:buClr>
              <a:buSzPts val="1800"/>
              <a:buFont typeface="Lexend Light"/>
              <a:buChar char="●"/>
            </a:pPr>
            <a:r>
              <a:rPr lang="en" sz="1800">
                <a:solidFill>
                  <a:srgbClr val="274E13"/>
                </a:solidFill>
                <a:latin typeface="Lexend Light"/>
                <a:ea typeface="Lexend Light"/>
                <a:cs typeface="Lexend Light"/>
                <a:sym typeface="Lexend Light"/>
              </a:rPr>
              <a:t>Cleaning state names (ex. NY+NYC)</a:t>
            </a:r>
            <a:endParaRPr sz="1800">
              <a:solidFill>
                <a:srgbClr val="274E13"/>
              </a:solidFill>
              <a:latin typeface="Lexend Light"/>
              <a:ea typeface="Lexend Light"/>
              <a:cs typeface="Lexend Light"/>
              <a:sym typeface="Lexend Light"/>
            </a:endParaRPr>
          </a:p>
          <a:p>
            <a:pPr indent="-342900" lvl="0" marL="457200" rtl="0" algn="l">
              <a:spcBef>
                <a:spcPts val="1000"/>
              </a:spcBef>
              <a:spcAft>
                <a:spcPts val="0"/>
              </a:spcAft>
              <a:buClr>
                <a:srgbClr val="274E13"/>
              </a:buClr>
              <a:buSzPts val="1800"/>
              <a:buFont typeface="Lexend Light"/>
              <a:buChar char="●"/>
            </a:pPr>
            <a:r>
              <a:rPr lang="en" sz="1800">
                <a:solidFill>
                  <a:srgbClr val="274E13"/>
                </a:solidFill>
                <a:latin typeface="Lexend Light"/>
                <a:ea typeface="Lexend Light"/>
                <a:cs typeface="Lexend Light"/>
                <a:sym typeface="Lexend Light"/>
              </a:rPr>
              <a:t>Use of lubridate package to prepare data for time-based plots</a:t>
            </a:r>
            <a:endParaRPr sz="1800">
              <a:solidFill>
                <a:srgbClr val="274E13"/>
              </a:solidFill>
              <a:latin typeface="Lexend Light"/>
              <a:ea typeface="Lexend Light"/>
              <a:cs typeface="Lexend Light"/>
              <a:sym typeface="Lexend Light"/>
            </a:endParaRPr>
          </a:p>
          <a:p>
            <a:pPr indent="0" lvl="0" marL="0" rtl="0" algn="l">
              <a:spcBef>
                <a:spcPts val="1000"/>
              </a:spcBef>
              <a:spcAft>
                <a:spcPts val="1000"/>
              </a:spcAft>
              <a:buNone/>
            </a:pPr>
            <a:r>
              <a:t/>
            </a:r>
            <a:endParaRPr sz="1800">
              <a:solidFill>
                <a:srgbClr val="274E13"/>
              </a:solidFill>
              <a:latin typeface="Lexend Light"/>
              <a:ea typeface="Lexend Light"/>
              <a:cs typeface="Lexend Light"/>
              <a:sym typeface="Lexend Light"/>
            </a:endParaRPr>
          </a:p>
        </p:txBody>
      </p:sp>
      <p:pic>
        <p:nvPicPr>
          <p:cNvPr id="417" name="Google Shape;417;p56" title="Screenshot 2025-03-13 at 10.15.28 AM.png"/>
          <p:cNvPicPr preferRelativeResize="0"/>
          <p:nvPr/>
        </p:nvPicPr>
        <p:blipFill>
          <a:blip r:embed="rId5">
            <a:alphaModFix/>
          </a:blip>
          <a:stretch>
            <a:fillRect/>
          </a:stretch>
        </p:blipFill>
        <p:spPr>
          <a:xfrm>
            <a:off x="176775" y="2789150"/>
            <a:ext cx="3201873" cy="18626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21" name="Shape 421"/>
        <p:cNvGrpSpPr/>
        <p:nvPr/>
      </p:nvGrpSpPr>
      <p:grpSpPr>
        <a:xfrm>
          <a:off x="0" y="0"/>
          <a:ext cx="0" cy="0"/>
          <a:chOff x="0" y="0"/>
          <a:chExt cx="0" cy="0"/>
        </a:xfrm>
      </p:grpSpPr>
      <p:pic>
        <p:nvPicPr>
          <p:cNvPr id="422" name="Google Shape;422;p57"/>
          <p:cNvPicPr preferRelativeResize="0"/>
          <p:nvPr/>
        </p:nvPicPr>
        <p:blipFill>
          <a:blip r:embed="rId3">
            <a:alphaModFix/>
          </a:blip>
          <a:stretch>
            <a:fillRect/>
          </a:stretch>
        </p:blipFill>
        <p:spPr>
          <a:xfrm>
            <a:off x="152400" y="154125"/>
            <a:ext cx="8064501" cy="4906078"/>
          </a:xfrm>
          <a:prstGeom prst="rect">
            <a:avLst/>
          </a:prstGeom>
          <a:noFill/>
          <a:ln>
            <a:noFill/>
          </a:ln>
        </p:spPr>
      </p:pic>
      <p:sp>
        <p:nvSpPr>
          <p:cNvPr id="423" name="Google Shape;423;p57"/>
          <p:cNvSpPr txBox="1"/>
          <p:nvPr/>
        </p:nvSpPr>
        <p:spPr>
          <a:xfrm>
            <a:off x="1165900" y="2755975"/>
            <a:ext cx="12756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00"/>
                </a:highlight>
                <a:latin typeface="Lexend Light"/>
                <a:ea typeface="Lexend Light"/>
                <a:cs typeface="Lexend Light"/>
                <a:sym typeface="Lexend Light"/>
              </a:rPr>
              <a:t>First U.S. Case, Reported on Jan 20, 2020</a:t>
            </a:r>
            <a:endParaRPr sz="1200">
              <a:solidFill>
                <a:schemeClr val="dk1"/>
              </a:solidFill>
              <a:highlight>
                <a:srgbClr val="FFFF00"/>
              </a:highlight>
              <a:latin typeface="Lexend Light"/>
              <a:ea typeface="Lexend Light"/>
              <a:cs typeface="Lexend Light"/>
              <a:sym typeface="Lexend Light"/>
            </a:endParaRPr>
          </a:p>
        </p:txBody>
      </p:sp>
      <p:cxnSp>
        <p:nvCxnSpPr>
          <p:cNvPr id="424" name="Google Shape;424;p57"/>
          <p:cNvCxnSpPr/>
          <p:nvPr/>
        </p:nvCxnSpPr>
        <p:spPr>
          <a:xfrm flipH="1">
            <a:off x="1273822" y="3430783"/>
            <a:ext cx="104100" cy="293100"/>
          </a:xfrm>
          <a:prstGeom prst="straightConnector1">
            <a:avLst/>
          </a:prstGeom>
          <a:noFill/>
          <a:ln cap="flat" cmpd="sng" w="9525">
            <a:solidFill>
              <a:schemeClr val="dk2"/>
            </a:solidFill>
            <a:prstDash val="solid"/>
            <a:round/>
            <a:headEnd len="med" w="med" type="none"/>
            <a:tailEnd len="med" w="med" type="triangle"/>
          </a:ln>
        </p:spPr>
      </p:cxnSp>
      <p:sp>
        <p:nvSpPr>
          <p:cNvPr id="425" name="Google Shape;425;p57"/>
          <p:cNvSpPr txBox="1"/>
          <p:nvPr/>
        </p:nvSpPr>
        <p:spPr>
          <a:xfrm>
            <a:off x="7196100" y="0"/>
            <a:ext cx="1884600" cy="6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00"/>
                </a:highlight>
                <a:latin typeface="Lexend Light"/>
                <a:ea typeface="Lexend Light"/>
                <a:cs typeface="Lexend Light"/>
                <a:sym typeface="Lexend Light"/>
              </a:rPr>
              <a:t>Passed 100 million cases</a:t>
            </a:r>
            <a:endParaRPr>
              <a:solidFill>
                <a:schemeClr val="dk1"/>
              </a:solidFill>
              <a:highlight>
                <a:srgbClr val="FFFF00"/>
              </a:highlight>
              <a:latin typeface="Lexend Light"/>
              <a:ea typeface="Lexend Light"/>
              <a:cs typeface="Lexend Light"/>
              <a:sym typeface="Lexend Light"/>
            </a:endParaRPr>
          </a:p>
        </p:txBody>
      </p:sp>
      <p:cxnSp>
        <p:nvCxnSpPr>
          <p:cNvPr id="426" name="Google Shape;426;p57"/>
          <p:cNvCxnSpPr/>
          <p:nvPr/>
        </p:nvCxnSpPr>
        <p:spPr>
          <a:xfrm flipH="1">
            <a:off x="7813464" y="327710"/>
            <a:ext cx="158100" cy="234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30" name="Shape 430"/>
        <p:cNvGrpSpPr/>
        <p:nvPr/>
      </p:nvGrpSpPr>
      <p:grpSpPr>
        <a:xfrm>
          <a:off x="0" y="0"/>
          <a:ext cx="0" cy="0"/>
          <a:chOff x="0" y="0"/>
          <a:chExt cx="0" cy="0"/>
        </a:xfrm>
      </p:grpSpPr>
      <p:pic>
        <p:nvPicPr>
          <p:cNvPr id="431" name="Google Shape;431;p58"/>
          <p:cNvPicPr preferRelativeResize="0"/>
          <p:nvPr/>
        </p:nvPicPr>
        <p:blipFill>
          <a:blip r:embed="rId3">
            <a:alphaModFix/>
          </a:blip>
          <a:stretch>
            <a:fillRect/>
          </a:stretch>
        </p:blipFill>
        <p:spPr>
          <a:xfrm>
            <a:off x="152228" y="152410"/>
            <a:ext cx="8064582" cy="4838607"/>
          </a:xfrm>
          <a:prstGeom prst="rect">
            <a:avLst/>
          </a:prstGeom>
          <a:noFill/>
          <a:ln>
            <a:noFill/>
          </a:ln>
        </p:spPr>
      </p:pic>
      <p:sp>
        <p:nvSpPr>
          <p:cNvPr id="432" name="Google Shape;432;p58"/>
          <p:cNvSpPr/>
          <p:nvPr/>
        </p:nvSpPr>
        <p:spPr>
          <a:xfrm>
            <a:off x="4867701" y="388900"/>
            <a:ext cx="633300" cy="637500"/>
          </a:xfrm>
          <a:prstGeom prst="ellipse">
            <a:avLst/>
          </a:prstGeom>
          <a:solidFill>
            <a:srgbClr val="FFFF00">
              <a:alpha val="60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33" name="Google Shape;433;p58"/>
          <p:cNvSpPr/>
          <p:nvPr/>
        </p:nvSpPr>
        <p:spPr>
          <a:xfrm>
            <a:off x="2745351" y="2317325"/>
            <a:ext cx="633300" cy="637500"/>
          </a:xfrm>
          <a:prstGeom prst="ellipse">
            <a:avLst/>
          </a:prstGeom>
          <a:solidFill>
            <a:srgbClr val="FFFF00">
              <a:alpha val="60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34" name="Google Shape;434;p58"/>
          <p:cNvSpPr/>
          <p:nvPr/>
        </p:nvSpPr>
        <p:spPr>
          <a:xfrm>
            <a:off x="1375451" y="3298300"/>
            <a:ext cx="366000" cy="362400"/>
          </a:xfrm>
          <a:prstGeom prst="ellipse">
            <a:avLst/>
          </a:prstGeom>
          <a:solidFill>
            <a:srgbClr val="FFFF00">
              <a:alpha val="60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35" name="Google Shape;435;p58"/>
          <p:cNvSpPr/>
          <p:nvPr/>
        </p:nvSpPr>
        <p:spPr>
          <a:xfrm>
            <a:off x="2745351" y="3369975"/>
            <a:ext cx="366000" cy="362400"/>
          </a:xfrm>
          <a:prstGeom prst="ellipse">
            <a:avLst/>
          </a:prstGeom>
          <a:solidFill>
            <a:srgbClr val="FFFF00">
              <a:alpha val="60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39" name="Shape 439"/>
        <p:cNvGrpSpPr/>
        <p:nvPr/>
      </p:nvGrpSpPr>
      <p:grpSpPr>
        <a:xfrm>
          <a:off x="0" y="0"/>
          <a:ext cx="0" cy="0"/>
          <a:chOff x="0" y="0"/>
          <a:chExt cx="0" cy="0"/>
        </a:xfrm>
      </p:grpSpPr>
      <p:pic>
        <p:nvPicPr>
          <p:cNvPr id="440" name="Google Shape;440;p59"/>
          <p:cNvPicPr preferRelativeResize="0"/>
          <p:nvPr>
            <p:ph idx="2" type="pic"/>
          </p:nvPr>
        </p:nvPicPr>
        <p:blipFill rotWithShape="1">
          <a:blip r:embed="rId3">
            <a:alphaModFix/>
          </a:blip>
          <a:srcRect b="2922" l="0" r="0" t="0"/>
          <a:stretch/>
        </p:blipFill>
        <p:spPr>
          <a:xfrm>
            <a:off x="388625" y="922050"/>
            <a:ext cx="4892075" cy="3012126"/>
          </a:xfrm>
          <a:prstGeom prst="rect">
            <a:avLst/>
          </a:prstGeom>
          <a:noFill/>
          <a:ln>
            <a:noFill/>
          </a:ln>
        </p:spPr>
      </p:pic>
      <p:sp>
        <p:nvSpPr>
          <p:cNvPr id="441" name="Google Shape;441;p59"/>
          <p:cNvSpPr txBox="1"/>
          <p:nvPr>
            <p:ph idx="4294967295" type="title"/>
          </p:nvPr>
        </p:nvSpPr>
        <p:spPr>
          <a:xfrm>
            <a:off x="228600" y="219850"/>
            <a:ext cx="77400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Merriweather"/>
                <a:ea typeface="Merriweather"/>
                <a:cs typeface="Merriweather"/>
                <a:sym typeface="Merriweather"/>
              </a:rPr>
              <a:t>The data</a:t>
            </a:r>
            <a:endParaRPr b="1">
              <a:solidFill>
                <a:srgbClr val="073763"/>
              </a:solidFill>
              <a:latin typeface="Merriweather"/>
              <a:ea typeface="Merriweather"/>
              <a:cs typeface="Merriweather"/>
              <a:sym typeface="Merriweather"/>
            </a:endParaRPr>
          </a:p>
        </p:txBody>
      </p:sp>
      <p:sp>
        <p:nvSpPr>
          <p:cNvPr id="442" name="Google Shape;442;p59"/>
          <p:cNvSpPr txBox="1"/>
          <p:nvPr/>
        </p:nvSpPr>
        <p:spPr>
          <a:xfrm>
            <a:off x="5477300" y="922050"/>
            <a:ext cx="3438000" cy="3256800"/>
          </a:xfrm>
          <a:prstGeom prst="rect">
            <a:avLst/>
          </a:prstGeom>
          <a:noFill/>
          <a:ln>
            <a:noFill/>
          </a:ln>
        </p:spPr>
        <p:txBody>
          <a:bodyPr anchorCtr="0" anchor="t" bIns="91425" lIns="91425" spcFirstLastPara="1" rIns="91425" wrap="square" tIns="91425">
            <a:noAutofit/>
          </a:bodyPr>
          <a:lstStyle/>
          <a:p>
            <a:pPr indent="-330200" lvl="0" marL="457200" rtl="0" algn="l">
              <a:spcBef>
                <a:spcPts val="1000"/>
              </a:spcBef>
              <a:spcAft>
                <a:spcPts val="0"/>
              </a:spcAft>
              <a:buClr>
                <a:srgbClr val="073763"/>
              </a:buClr>
              <a:buSzPts val="1600"/>
              <a:buFont typeface="Lexend Light"/>
              <a:buChar char="●"/>
            </a:pPr>
            <a:r>
              <a:rPr lang="en" sz="1600">
                <a:solidFill>
                  <a:srgbClr val="073763"/>
                </a:solidFill>
                <a:latin typeface="Lexend Light"/>
                <a:ea typeface="Lexend Light"/>
                <a:cs typeface="Lexend Light"/>
                <a:sym typeface="Lexend Light"/>
              </a:rPr>
              <a:t>Government data– USDHHS</a:t>
            </a:r>
            <a:endParaRPr sz="1600">
              <a:solidFill>
                <a:srgbClr val="073763"/>
              </a:solidFill>
              <a:latin typeface="Lexend Light"/>
              <a:ea typeface="Lexend Light"/>
              <a:cs typeface="Lexend Light"/>
              <a:sym typeface="Lexend Light"/>
            </a:endParaRPr>
          </a:p>
          <a:p>
            <a:pPr indent="-330200" lvl="0" marL="457200" rtl="0" algn="l">
              <a:spcBef>
                <a:spcPts val="1000"/>
              </a:spcBef>
              <a:spcAft>
                <a:spcPts val="0"/>
              </a:spcAft>
              <a:buClr>
                <a:srgbClr val="073763"/>
              </a:buClr>
              <a:buSzPts val="1600"/>
              <a:buFont typeface="Lexend Light"/>
              <a:buChar char="●"/>
            </a:pPr>
            <a:r>
              <a:rPr lang="en" sz="1600">
                <a:solidFill>
                  <a:srgbClr val="073763"/>
                </a:solidFill>
                <a:latin typeface="Lexend Light"/>
                <a:ea typeface="Lexend Light"/>
                <a:cs typeface="Lexend Light"/>
                <a:sym typeface="Lexend Light"/>
              </a:rPr>
              <a:t>“This dataset shows health conditions and contributing causes mentioned in conjunction with deaths involving coronavirus disease 2019 (COVID-19) by age group and jurisdiction of occurrence.”</a:t>
            </a:r>
            <a:endParaRPr sz="1600">
              <a:solidFill>
                <a:srgbClr val="073763"/>
              </a:solidFill>
              <a:latin typeface="Lexend Light"/>
              <a:ea typeface="Lexend Light"/>
              <a:cs typeface="Lexend Light"/>
              <a:sym typeface="Lexend Light"/>
            </a:endParaRPr>
          </a:p>
          <a:p>
            <a:pPr indent="-330200" lvl="0" marL="457200" rtl="0" algn="l">
              <a:spcBef>
                <a:spcPts val="1000"/>
              </a:spcBef>
              <a:spcAft>
                <a:spcPts val="1000"/>
              </a:spcAft>
              <a:buClr>
                <a:srgbClr val="073763"/>
              </a:buClr>
              <a:buSzPts val="1600"/>
              <a:buFont typeface="Lexend Light"/>
              <a:buChar char="●"/>
            </a:pPr>
            <a:r>
              <a:rPr lang="en" sz="1600">
                <a:solidFill>
                  <a:srgbClr val="073763"/>
                </a:solidFill>
                <a:latin typeface="Lexend Light"/>
                <a:ea typeface="Lexend Light"/>
                <a:cs typeface="Lexend Light"/>
                <a:sym typeface="Lexend Light"/>
              </a:rPr>
              <a:t>Deaths reported by month, from 2020-2023</a:t>
            </a:r>
            <a:endParaRPr sz="1600">
              <a:solidFill>
                <a:srgbClr val="073763"/>
              </a:solidFill>
              <a:latin typeface="Lexend Light"/>
              <a:ea typeface="Lexend Light"/>
              <a:cs typeface="Lexend Light"/>
              <a:sym typeface="Lexend Light"/>
            </a:endParaRPr>
          </a:p>
        </p:txBody>
      </p:sp>
      <p:sp>
        <p:nvSpPr>
          <p:cNvPr id="443" name="Google Shape;443;p59"/>
          <p:cNvSpPr txBox="1"/>
          <p:nvPr/>
        </p:nvSpPr>
        <p:spPr>
          <a:xfrm>
            <a:off x="370550" y="3934175"/>
            <a:ext cx="414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from data.gov</a:t>
            </a:r>
            <a:endParaRPr sz="900">
              <a:solidFill>
                <a:schemeClr val="dk1"/>
              </a:solidFill>
              <a:latin typeface="Lexend Light"/>
              <a:ea typeface="Lexend Light"/>
              <a:cs typeface="Lexend Light"/>
              <a:sym typeface="Lexend Light"/>
            </a:endParaRPr>
          </a:p>
        </p:txBody>
      </p:sp>
      <p:sp>
        <p:nvSpPr>
          <p:cNvPr id="444" name="Google Shape;444;p59"/>
          <p:cNvSpPr/>
          <p:nvPr/>
        </p:nvSpPr>
        <p:spPr>
          <a:xfrm>
            <a:off x="1724300" y="1759875"/>
            <a:ext cx="3391200" cy="141000"/>
          </a:xfrm>
          <a:prstGeom prst="rect">
            <a:avLst/>
          </a:prstGeom>
          <a:solidFill>
            <a:srgbClr val="FFD147">
              <a:alpha val="295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45" name="Google Shape;445;p59"/>
          <p:cNvSpPr/>
          <p:nvPr/>
        </p:nvSpPr>
        <p:spPr>
          <a:xfrm>
            <a:off x="1724300" y="1913750"/>
            <a:ext cx="1885500" cy="141000"/>
          </a:xfrm>
          <a:prstGeom prst="rect">
            <a:avLst/>
          </a:prstGeom>
          <a:solidFill>
            <a:srgbClr val="FFD147">
              <a:alpha val="295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49" name="Shape 449"/>
        <p:cNvGrpSpPr/>
        <p:nvPr/>
      </p:nvGrpSpPr>
      <p:grpSpPr>
        <a:xfrm>
          <a:off x="0" y="0"/>
          <a:ext cx="0" cy="0"/>
          <a:chOff x="0" y="0"/>
          <a:chExt cx="0" cy="0"/>
        </a:xfrm>
      </p:grpSpPr>
      <p:sp>
        <p:nvSpPr>
          <p:cNvPr id="450" name="Google Shape;450;p60"/>
          <p:cNvSpPr txBox="1"/>
          <p:nvPr/>
        </p:nvSpPr>
        <p:spPr>
          <a:xfrm>
            <a:off x="4644500" y="818400"/>
            <a:ext cx="4106700" cy="3971100"/>
          </a:xfrm>
          <a:prstGeom prst="rect">
            <a:avLst/>
          </a:prstGeom>
          <a:noFill/>
          <a:ln>
            <a:noFill/>
          </a:ln>
        </p:spPr>
        <p:txBody>
          <a:bodyPr anchorCtr="0" anchor="t" bIns="91425" lIns="91425" spcFirstLastPara="1" rIns="91425" wrap="square" tIns="91425">
            <a:noAutofit/>
          </a:bodyPr>
          <a:lstStyle/>
          <a:p>
            <a:pPr indent="-311150" lvl="0" marL="457200" rtl="0" algn="l">
              <a:spcBef>
                <a:spcPts val="1000"/>
              </a:spcBef>
              <a:spcAft>
                <a:spcPts val="0"/>
              </a:spcAft>
              <a:buClr>
                <a:srgbClr val="073763"/>
              </a:buClr>
              <a:buSzPts val="1300"/>
              <a:buFont typeface="Lexend"/>
              <a:buChar char="●"/>
            </a:pPr>
            <a:r>
              <a:rPr b="1" lang="en" sz="1300">
                <a:solidFill>
                  <a:srgbClr val="073763"/>
                </a:solidFill>
                <a:latin typeface="Lexend"/>
                <a:ea typeface="Lexend"/>
                <a:cs typeface="Lexend"/>
                <a:sym typeface="Lexend"/>
              </a:rPr>
              <a:t>COVID-19: </a:t>
            </a:r>
            <a:r>
              <a:rPr lang="en" sz="1300">
                <a:solidFill>
                  <a:srgbClr val="073763"/>
                </a:solidFill>
                <a:latin typeface="Lexend Light"/>
                <a:ea typeface="Lexend Light"/>
                <a:cs typeface="Lexend Light"/>
                <a:sym typeface="Lexend Light"/>
              </a:rPr>
              <a:t>indicated in cases where no additional disease was mentioned in conjunction with death</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Sepsis</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Malignant neoplasms</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Diabetes</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Obesity</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Alzheimer disease</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Vascular and unspecified dementia</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Renal failure</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Intentional and unintentional injury, poisoning, and other adverse events</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All other conditions and causes (residual)</a:t>
            </a:r>
            <a:endParaRPr sz="1300">
              <a:solidFill>
                <a:srgbClr val="073763"/>
              </a:solidFill>
              <a:latin typeface="Lexend Light"/>
              <a:ea typeface="Lexend Light"/>
              <a:cs typeface="Lexend Light"/>
              <a:sym typeface="Lexend Light"/>
            </a:endParaRPr>
          </a:p>
          <a:p>
            <a:pPr indent="0" lvl="0" marL="0" rtl="0" algn="l">
              <a:spcBef>
                <a:spcPts val="1000"/>
              </a:spcBef>
              <a:spcAft>
                <a:spcPts val="1000"/>
              </a:spcAft>
              <a:buNone/>
            </a:pPr>
            <a:r>
              <a:t/>
            </a:r>
            <a:endParaRPr sz="1300">
              <a:solidFill>
                <a:srgbClr val="073763"/>
              </a:solidFill>
              <a:latin typeface="Lexend Light"/>
              <a:ea typeface="Lexend Light"/>
              <a:cs typeface="Lexend Light"/>
              <a:sym typeface="Lexend Light"/>
            </a:endParaRPr>
          </a:p>
        </p:txBody>
      </p:sp>
      <p:sp>
        <p:nvSpPr>
          <p:cNvPr id="451" name="Google Shape;451;p60"/>
          <p:cNvSpPr txBox="1"/>
          <p:nvPr/>
        </p:nvSpPr>
        <p:spPr>
          <a:xfrm>
            <a:off x="388625" y="818400"/>
            <a:ext cx="3999000" cy="3971100"/>
          </a:xfrm>
          <a:prstGeom prst="rect">
            <a:avLst/>
          </a:prstGeom>
          <a:noFill/>
          <a:ln>
            <a:noFill/>
          </a:ln>
        </p:spPr>
        <p:txBody>
          <a:bodyPr anchorCtr="0" anchor="t" bIns="91425" lIns="91425" spcFirstLastPara="1" rIns="91425" wrap="square" tIns="91425">
            <a:spAutoFit/>
          </a:bodyPr>
          <a:lstStyle/>
          <a:p>
            <a:pPr indent="-311150" lvl="0" marL="457200" rtl="0" algn="l">
              <a:spcBef>
                <a:spcPts val="1000"/>
              </a:spcBef>
              <a:spcAft>
                <a:spcPts val="0"/>
              </a:spcAft>
              <a:buClr>
                <a:srgbClr val="073763"/>
              </a:buClr>
              <a:buSzPts val="1300"/>
              <a:buFont typeface="Lexend"/>
              <a:buChar char="●"/>
            </a:pPr>
            <a:r>
              <a:rPr b="1" lang="en" sz="1300">
                <a:solidFill>
                  <a:srgbClr val="073763"/>
                </a:solidFill>
                <a:latin typeface="Lexend"/>
                <a:ea typeface="Lexend"/>
                <a:cs typeface="Lexend"/>
                <a:sym typeface="Lexend"/>
              </a:rPr>
              <a:t>Respiratory diseases</a:t>
            </a:r>
            <a:endParaRPr sz="1300">
              <a:solidFill>
                <a:srgbClr val="073763"/>
              </a:solidFill>
              <a:latin typeface="Lexend Light"/>
              <a:ea typeface="Lexend Light"/>
              <a:cs typeface="Lexend Light"/>
              <a:sym typeface="Lexend Light"/>
            </a:endParaRPr>
          </a:p>
          <a:p>
            <a:pPr indent="-311150" lvl="1" marL="9144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Influenza and pneumonia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Chronic lower respiratory diseases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Adult respiratory distress syndrome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Respiratory failure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Respiratory arrest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Other diseases of the respiratory system </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a:buChar char="●"/>
            </a:pPr>
            <a:r>
              <a:rPr b="1" lang="en" sz="1300">
                <a:solidFill>
                  <a:srgbClr val="073763"/>
                </a:solidFill>
                <a:latin typeface="Lexend"/>
                <a:ea typeface="Lexend"/>
                <a:cs typeface="Lexend"/>
                <a:sym typeface="Lexend"/>
              </a:rPr>
              <a:t>Circulatory diseases</a:t>
            </a:r>
            <a:endParaRPr b="1" sz="1300">
              <a:solidFill>
                <a:srgbClr val="073763"/>
              </a:solidFill>
              <a:latin typeface="Lexend"/>
              <a:ea typeface="Lexend"/>
              <a:cs typeface="Lexend"/>
              <a:sym typeface="Lexend"/>
            </a:endParaRPr>
          </a:p>
          <a:p>
            <a:pPr indent="-311150" lvl="1" marL="9144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Hypertensive diseases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Ischemic heart disease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Cardiac arrest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Cardiac arrhythmia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Heart failure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Cerebrovascular diseases  </a:t>
            </a:r>
            <a:endParaRPr sz="1300">
              <a:solidFill>
                <a:srgbClr val="073763"/>
              </a:solidFill>
              <a:latin typeface="Lexend Light"/>
              <a:ea typeface="Lexend Light"/>
              <a:cs typeface="Lexend Light"/>
              <a:sym typeface="Lexend Light"/>
            </a:endParaRPr>
          </a:p>
          <a:p>
            <a:pPr indent="-311150" lvl="1" marL="914400" rtl="0" algn="l">
              <a:spcBef>
                <a:spcPts val="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Other diseases of the circulatory system </a:t>
            </a:r>
            <a:endParaRPr b="1" sz="1300">
              <a:solidFill>
                <a:srgbClr val="073763"/>
              </a:solidFill>
              <a:latin typeface="Lexend"/>
              <a:ea typeface="Lexend"/>
              <a:cs typeface="Lexend"/>
              <a:sym typeface="Lexend"/>
            </a:endParaRPr>
          </a:p>
        </p:txBody>
      </p:sp>
      <p:sp>
        <p:nvSpPr>
          <p:cNvPr id="452" name="Google Shape;452;p60"/>
          <p:cNvSpPr txBox="1"/>
          <p:nvPr>
            <p:ph idx="4294967295" type="title"/>
          </p:nvPr>
        </p:nvSpPr>
        <p:spPr>
          <a:xfrm>
            <a:off x="228600" y="219850"/>
            <a:ext cx="77400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Merriweather"/>
                <a:ea typeface="Merriweather"/>
                <a:cs typeface="Merriweather"/>
                <a:sym typeface="Merriweather"/>
              </a:rPr>
              <a:t>The conditions</a:t>
            </a:r>
            <a:endParaRPr b="1">
              <a:solidFill>
                <a:srgbClr val="073763"/>
              </a:solidFill>
              <a:latin typeface="Merriweather"/>
              <a:ea typeface="Merriweather"/>
              <a:cs typeface="Merriweather"/>
              <a:sym typeface="Merriweather"/>
            </a:endParaRPr>
          </a:p>
        </p:txBody>
      </p:sp>
      <p:pic>
        <p:nvPicPr>
          <p:cNvPr id="453" name="Google Shape;453;p60"/>
          <p:cNvPicPr preferRelativeResize="0"/>
          <p:nvPr/>
        </p:nvPicPr>
        <p:blipFill>
          <a:blip r:embed="rId3">
            <a:alphaModFix/>
          </a:blip>
          <a:stretch>
            <a:fillRect/>
          </a:stretch>
        </p:blipFill>
        <p:spPr>
          <a:xfrm>
            <a:off x="466925" y="3406013"/>
            <a:ext cx="414775" cy="414775"/>
          </a:xfrm>
          <a:prstGeom prst="rect">
            <a:avLst/>
          </a:prstGeom>
          <a:noFill/>
          <a:ln>
            <a:noFill/>
          </a:ln>
        </p:spPr>
      </p:pic>
      <p:pic>
        <p:nvPicPr>
          <p:cNvPr id="454" name="Google Shape;454;p60"/>
          <p:cNvPicPr preferRelativeResize="0"/>
          <p:nvPr/>
        </p:nvPicPr>
        <p:blipFill>
          <a:blip r:embed="rId4">
            <a:alphaModFix/>
          </a:blip>
          <a:stretch>
            <a:fillRect/>
          </a:stretch>
        </p:blipFill>
        <p:spPr>
          <a:xfrm>
            <a:off x="466925" y="1512425"/>
            <a:ext cx="414775" cy="414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 name="Shape 458"/>
        <p:cNvGrpSpPr/>
        <p:nvPr/>
      </p:nvGrpSpPr>
      <p:grpSpPr>
        <a:xfrm>
          <a:off x="0" y="0"/>
          <a:ext cx="0" cy="0"/>
          <a:chOff x="0" y="0"/>
          <a:chExt cx="0" cy="0"/>
        </a:xfrm>
      </p:grpSpPr>
      <p:pic>
        <p:nvPicPr>
          <p:cNvPr id="459" name="Google Shape;459;p61"/>
          <p:cNvPicPr preferRelativeResize="0"/>
          <p:nvPr/>
        </p:nvPicPr>
        <p:blipFill rotWithShape="1">
          <a:blip r:embed="rId3">
            <a:alphaModFix/>
          </a:blip>
          <a:srcRect b="0" l="0" r="0" t="0"/>
          <a:stretch/>
        </p:blipFill>
        <p:spPr>
          <a:xfrm>
            <a:off x="0" y="126300"/>
            <a:ext cx="4791201" cy="2874724"/>
          </a:xfrm>
          <a:prstGeom prst="rect">
            <a:avLst/>
          </a:prstGeom>
          <a:noFill/>
          <a:ln>
            <a:noFill/>
          </a:ln>
        </p:spPr>
      </p:pic>
      <p:pic>
        <p:nvPicPr>
          <p:cNvPr id="460" name="Google Shape;460;p61"/>
          <p:cNvPicPr preferRelativeResize="0"/>
          <p:nvPr/>
        </p:nvPicPr>
        <p:blipFill rotWithShape="1">
          <a:blip r:embed="rId4">
            <a:alphaModFix/>
          </a:blip>
          <a:srcRect b="0" l="0" r="0" t="0"/>
          <a:stretch/>
        </p:blipFill>
        <p:spPr>
          <a:xfrm>
            <a:off x="4494275" y="2353649"/>
            <a:ext cx="4649724" cy="2789851"/>
          </a:xfrm>
          <a:prstGeom prst="rect">
            <a:avLst/>
          </a:prstGeom>
          <a:noFill/>
          <a:ln>
            <a:noFill/>
          </a:ln>
        </p:spPr>
      </p:pic>
      <p:sp>
        <p:nvSpPr>
          <p:cNvPr id="461" name="Google Shape;461;p61"/>
          <p:cNvSpPr txBox="1"/>
          <p:nvPr>
            <p:ph idx="4294967295" type="subTitle"/>
          </p:nvPr>
        </p:nvSpPr>
        <p:spPr>
          <a:xfrm>
            <a:off x="313000" y="3001025"/>
            <a:ext cx="4048200" cy="1831800"/>
          </a:xfrm>
          <a:prstGeom prst="rect">
            <a:avLst/>
          </a:prstGeom>
          <a:solidFill>
            <a:srgbClr val="CFE2F3"/>
          </a:solidFill>
        </p:spPr>
        <p:txBody>
          <a:bodyPr anchorCtr="0" anchor="t" bIns="91425" lIns="91425" spcFirstLastPara="1" rIns="91425" wrap="square" tIns="91425">
            <a:noAutofit/>
          </a:bodyPr>
          <a:lstStyle/>
          <a:p>
            <a:pPr indent="-304800" lvl="0" marL="457200" rtl="0" algn="l">
              <a:lnSpc>
                <a:spcPct val="115000"/>
              </a:lnSpc>
              <a:spcBef>
                <a:spcPts val="1000"/>
              </a:spcBef>
              <a:spcAft>
                <a:spcPts val="0"/>
              </a:spcAft>
              <a:buClr>
                <a:srgbClr val="073763"/>
              </a:buClr>
              <a:buSzPts val="1200"/>
              <a:buChar char="●"/>
            </a:pPr>
            <a:r>
              <a:rPr b="1" lang="en" sz="1200">
                <a:solidFill>
                  <a:srgbClr val="073763"/>
                </a:solidFill>
              </a:rPr>
              <a:t>Totaled across three years of recorded data (2020-2023)</a:t>
            </a:r>
            <a:endParaRPr b="1" sz="1200">
              <a:solidFill>
                <a:srgbClr val="073763"/>
              </a:solidFill>
            </a:endParaRPr>
          </a:p>
          <a:p>
            <a:pPr indent="-304800" lvl="0" marL="457200" rtl="0" algn="l">
              <a:lnSpc>
                <a:spcPct val="115000"/>
              </a:lnSpc>
              <a:spcBef>
                <a:spcPts val="1000"/>
              </a:spcBef>
              <a:spcAft>
                <a:spcPts val="0"/>
              </a:spcAft>
              <a:buClr>
                <a:srgbClr val="073763"/>
              </a:buClr>
              <a:buSzPts val="1200"/>
              <a:buChar char="●"/>
            </a:pPr>
            <a:r>
              <a:rPr b="1" lang="en" sz="1200">
                <a:solidFill>
                  <a:srgbClr val="073763"/>
                </a:solidFill>
              </a:rPr>
              <a:t>Consistent composition across states</a:t>
            </a:r>
            <a:endParaRPr b="1" sz="1200">
              <a:solidFill>
                <a:srgbClr val="073763"/>
              </a:solidFill>
            </a:endParaRPr>
          </a:p>
          <a:p>
            <a:pPr indent="-304800" lvl="0" marL="457200" rtl="0" algn="l">
              <a:lnSpc>
                <a:spcPct val="115000"/>
              </a:lnSpc>
              <a:spcBef>
                <a:spcPts val="1000"/>
              </a:spcBef>
              <a:spcAft>
                <a:spcPts val="0"/>
              </a:spcAft>
              <a:buClr>
                <a:srgbClr val="073763"/>
              </a:buClr>
              <a:buSzPts val="1200"/>
              <a:buChar char="●"/>
            </a:pPr>
            <a:r>
              <a:rPr b="1" lang="en" sz="1200" u="sng">
                <a:solidFill>
                  <a:srgbClr val="073763"/>
                </a:solidFill>
              </a:rPr>
              <a:t>Respiratory and circulatory disease are dominant non-COVID-19 contributors to mortality</a:t>
            </a:r>
            <a:endParaRPr b="1" sz="1200" u="sng">
              <a:solidFill>
                <a:srgbClr val="073763"/>
              </a:solidFill>
            </a:endParaRPr>
          </a:p>
          <a:p>
            <a:pPr indent="0" lvl="0" marL="0" rtl="0" algn="l">
              <a:lnSpc>
                <a:spcPct val="115000"/>
              </a:lnSpc>
              <a:spcBef>
                <a:spcPts val="1000"/>
              </a:spcBef>
              <a:spcAft>
                <a:spcPts val="1000"/>
              </a:spcAft>
              <a:buNone/>
            </a:pPr>
            <a:r>
              <a:t/>
            </a:r>
            <a:endParaRPr sz="1200">
              <a:solidFill>
                <a:srgbClr val="073763"/>
              </a:solidFill>
            </a:endParaRPr>
          </a:p>
        </p:txBody>
      </p:sp>
      <p:sp>
        <p:nvSpPr>
          <p:cNvPr id="462" name="Google Shape;462;p61"/>
          <p:cNvSpPr txBox="1"/>
          <p:nvPr>
            <p:ph idx="4294967295" type="subTitle"/>
          </p:nvPr>
        </p:nvSpPr>
        <p:spPr>
          <a:xfrm>
            <a:off x="5229200" y="818400"/>
            <a:ext cx="3614700" cy="1284900"/>
          </a:xfrm>
          <a:prstGeom prst="rect">
            <a:avLst/>
          </a:prstGeom>
          <a:solidFill>
            <a:srgbClr val="CFE2F3"/>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73763"/>
              </a:solidFill>
            </a:endParaRPr>
          </a:p>
          <a:p>
            <a:pPr indent="-317500" lvl="0" marL="457200" rtl="0" algn="l">
              <a:spcBef>
                <a:spcPts val="0"/>
              </a:spcBef>
              <a:spcAft>
                <a:spcPts val="0"/>
              </a:spcAft>
              <a:buClr>
                <a:srgbClr val="073763"/>
              </a:buClr>
              <a:buSzPts val="1400"/>
              <a:buChar char="●"/>
            </a:pPr>
            <a:r>
              <a:rPr b="1" lang="en">
                <a:solidFill>
                  <a:srgbClr val="073763"/>
                </a:solidFill>
              </a:rPr>
              <a:t>Larger proportion of respiratory-disease associated deaths in 2021</a:t>
            </a:r>
            <a:endParaRPr b="1">
              <a:solidFill>
                <a:srgbClr val="07376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66" name="Shape 466"/>
        <p:cNvGrpSpPr/>
        <p:nvPr/>
      </p:nvGrpSpPr>
      <p:grpSpPr>
        <a:xfrm>
          <a:off x="0" y="0"/>
          <a:ext cx="0" cy="0"/>
          <a:chOff x="0" y="0"/>
          <a:chExt cx="0" cy="0"/>
        </a:xfrm>
      </p:grpSpPr>
      <p:pic>
        <p:nvPicPr>
          <p:cNvPr id="467" name="Google Shape;467;p62"/>
          <p:cNvPicPr preferRelativeResize="0"/>
          <p:nvPr/>
        </p:nvPicPr>
        <p:blipFill rotWithShape="1">
          <a:blip r:embed="rId3">
            <a:alphaModFix/>
          </a:blip>
          <a:srcRect b="0" l="0" r="0" t="0"/>
          <a:stretch/>
        </p:blipFill>
        <p:spPr>
          <a:xfrm>
            <a:off x="228600" y="1050213"/>
            <a:ext cx="5795124" cy="3477074"/>
          </a:xfrm>
          <a:prstGeom prst="rect">
            <a:avLst/>
          </a:prstGeom>
          <a:noFill/>
          <a:ln>
            <a:noFill/>
          </a:ln>
        </p:spPr>
      </p:pic>
      <p:sp>
        <p:nvSpPr>
          <p:cNvPr id="468" name="Google Shape;468;p62"/>
          <p:cNvSpPr txBox="1"/>
          <p:nvPr/>
        </p:nvSpPr>
        <p:spPr>
          <a:xfrm>
            <a:off x="6174800" y="1050225"/>
            <a:ext cx="2810100" cy="3477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300">
                <a:solidFill>
                  <a:srgbClr val="073763"/>
                </a:solidFill>
                <a:latin typeface="Lexend"/>
                <a:ea typeface="Lexend"/>
                <a:cs typeface="Lexend"/>
                <a:sym typeface="Lexend"/>
              </a:rPr>
              <a:t>Trends generally align with expectations:</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prevale</a:t>
            </a:r>
            <a:r>
              <a:rPr lang="en" sz="1300">
                <a:solidFill>
                  <a:srgbClr val="073763"/>
                </a:solidFill>
                <a:latin typeface="Lexend Light"/>
                <a:ea typeface="Lexend Light"/>
                <a:cs typeface="Lexend Light"/>
                <a:sym typeface="Lexend Light"/>
              </a:rPr>
              <a:t>nce of </a:t>
            </a:r>
            <a:r>
              <a:rPr lang="en" sz="1300">
                <a:solidFill>
                  <a:srgbClr val="073763"/>
                </a:solidFill>
                <a:latin typeface="Lexend Light"/>
                <a:ea typeface="Lexend Light"/>
                <a:cs typeface="Lexend Light"/>
                <a:sym typeface="Lexend Light"/>
              </a:rPr>
              <a:t>circulatory disease association increases with age; same with Alzheimer’s and dementia</a:t>
            </a:r>
            <a:endParaRPr sz="1300">
              <a:solidFill>
                <a:srgbClr val="073763"/>
              </a:solidFill>
              <a:latin typeface="Lexend Light"/>
              <a:ea typeface="Lexend Light"/>
              <a:cs typeface="Lexend Light"/>
              <a:sym typeface="Lexend Light"/>
            </a:endParaRPr>
          </a:p>
          <a:p>
            <a:pPr indent="-311150" lvl="0" marL="457200" rtl="0" algn="l">
              <a:spcBef>
                <a:spcPts val="1000"/>
              </a:spcBef>
              <a:spcAft>
                <a:spcPts val="1000"/>
              </a:spcAft>
              <a:buClr>
                <a:srgbClr val="073763"/>
              </a:buClr>
              <a:buSzPts val="1300"/>
              <a:buFont typeface="Lexend Light"/>
              <a:buChar char="●"/>
            </a:pPr>
            <a:r>
              <a:rPr lang="en" sz="1300">
                <a:solidFill>
                  <a:srgbClr val="073763"/>
                </a:solidFill>
                <a:latin typeface="Lexend Light"/>
                <a:ea typeface="Lexend Light"/>
                <a:cs typeface="Lexend Light"/>
                <a:sym typeface="Lexend Light"/>
              </a:rPr>
              <a:t>obesity-associated deaths less prevalent in older age groups</a:t>
            </a:r>
            <a:endParaRPr sz="1300">
              <a:solidFill>
                <a:srgbClr val="073763"/>
              </a:solidFill>
              <a:latin typeface="Lexend Light"/>
              <a:ea typeface="Lexend Light"/>
              <a:cs typeface="Lexend Light"/>
              <a:sym typeface="Lexend Light"/>
            </a:endParaRPr>
          </a:p>
        </p:txBody>
      </p:sp>
      <p:sp>
        <p:nvSpPr>
          <p:cNvPr id="469" name="Google Shape;469;p62"/>
          <p:cNvSpPr txBox="1"/>
          <p:nvPr>
            <p:ph idx="4294967295" type="title"/>
          </p:nvPr>
        </p:nvSpPr>
        <p:spPr>
          <a:xfrm>
            <a:off x="228600" y="219850"/>
            <a:ext cx="77400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Merriweather"/>
                <a:ea typeface="Merriweather"/>
                <a:cs typeface="Merriweather"/>
                <a:sym typeface="Merriweather"/>
              </a:rPr>
              <a:t>Trends observed over age group</a:t>
            </a:r>
            <a:endParaRPr b="1">
              <a:solidFill>
                <a:srgbClr val="073763"/>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